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League Spartan" charset="1" panose="00000800000000000000"/>
      <p:regular r:id="rId46"/>
    </p:embeddedFont>
    <p:embeddedFont>
      <p:font typeface="Poppins Bold" charset="1" panose="00000800000000000000"/>
      <p:regular r:id="rId47"/>
    </p:embeddedFont>
    <p:embeddedFont>
      <p:font typeface="Poppins" charset="1" panose="00000500000000000000"/>
      <p:regular r:id="rId48"/>
    </p:embeddedFont>
    <p:embeddedFont>
      <p:font typeface="Bree Serif" charset="1" panose="02000503040000020004"/>
      <p:regular r:id="rId49"/>
    </p:embeddedFont>
    <p:embeddedFont>
      <p:font typeface="Open Sans Bold" charset="1" panose="020B0806030504020204"/>
      <p:regular r:id="rId50"/>
    </p:embeddedFont>
    <p:embeddedFont>
      <p:font typeface="Times New Roman Bold Italics" charset="1" panose="02030802070405090303"/>
      <p:regular r:id="rId51"/>
    </p:embeddedFont>
    <p:embeddedFont>
      <p:font typeface="Times New Roman Bold" charset="1" panose="02030802070405020303"/>
      <p:regular r:id="rId52"/>
    </p:embeddedFont>
    <p:embeddedFont>
      <p:font typeface="Courier Prime" charset="1" panose="00000509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14" Target="../media/image53.png" Type="http://schemas.openxmlformats.org/officeDocument/2006/relationships/image"/><Relationship Id="rId15" Target="../media/image2.png" Type="http://schemas.openxmlformats.org/officeDocument/2006/relationships/image"/><Relationship Id="rId16" Target="../media/image54.png" Type="http://schemas.openxmlformats.org/officeDocument/2006/relationships/image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41.png" Type="http://schemas.openxmlformats.org/officeDocument/2006/relationships/image"/><Relationship Id="rId5" Target="../media/image46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51.png" Type="http://schemas.openxmlformats.org/officeDocument/2006/relationships/image"/><Relationship Id="rId5" Target="../media/image50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53.png" Type="http://schemas.openxmlformats.org/officeDocument/2006/relationships/image"/><Relationship Id="rId5" Target="../media/image52.png" Type="http://schemas.openxmlformats.org/officeDocument/2006/relationships/image"/><Relationship Id="rId6" Target="../media/image49.png" Type="http://schemas.openxmlformats.org/officeDocument/2006/relationships/image"/><Relationship Id="rId7" Target="../media/image48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44.png" Type="http://schemas.openxmlformats.org/officeDocument/2006/relationships/image"/><Relationship Id="rId5" Target="../media/image47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3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0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2.pn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h7uSaLWA.mp4" Type="http://schemas.openxmlformats.org/officeDocument/2006/relationships/video"/><Relationship Id="rId11" Target="../media/VAGh7uSaLWA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82.jpeg" Type="http://schemas.openxmlformats.org/officeDocument/2006/relationships/image"/><Relationship Id="rId7" Target="../media/VAGh7iv5mwM.mp4" Type="http://schemas.openxmlformats.org/officeDocument/2006/relationships/video"/><Relationship Id="rId8" Target="../media/VAGh7iv5mwM.mp4" Type="http://schemas.microsoft.com/office/2007/relationships/media"/><Relationship Id="rId9" Target="../media/image83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85.pn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2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6782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482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33815" y="8474707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14487">
            <a:off x="556584" y="620544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4049257" y="66106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81169" y="1055856"/>
            <a:ext cx="11283424" cy="7418851"/>
          </a:xfrm>
          <a:custGeom>
            <a:avLst/>
            <a:gdLst/>
            <a:ahLst/>
            <a:cxnLst/>
            <a:rect r="r" b="b" t="t" l="l"/>
            <a:pathLst>
              <a:path h="7418851" w="11283424">
                <a:moveTo>
                  <a:pt x="0" y="0"/>
                </a:moveTo>
                <a:lnTo>
                  <a:pt x="11283424" y="0"/>
                </a:lnTo>
                <a:lnTo>
                  <a:pt x="11283424" y="7418851"/>
                </a:lnTo>
                <a:lnTo>
                  <a:pt x="0" y="74188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5086" y="8474707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6742" y="7737058"/>
            <a:ext cx="18524742" cy="2549942"/>
            <a:chOff x="0" y="0"/>
            <a:chExt cx="4878944" cy="671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8944" cy="671590"/>
            </a:xfrm>
            <a:custGeom>
              <a:avLst/>
              <a:gdLst/>
              <a:ahLst/>
              <a:cxnLst/>
              <a:rect r="r" b="b" t="t" l="l"/>
              <a:pathLst>
                <a:path h="671590" w="4878944">
                  <a:moveTo>
                    <a:pt x="0" y="0"/>
                  </a:moveTo>
                  <a:lnTo>
                    <a:pt x="4878944" y="0"/>
                  </a:lnTo>
                  <a:lnTo>
                    <a:pt x="4878944" y="671590"/>
                  </a:lnTo>
                  <a:lnTo>
                    <a:pt x="0" y="671590"/>
                  </a:lnTo>
                  <a:close/>
                </a:path>
              </a:pathLst>
            </a:custGeom>
            <a:solidFill>
              <a:srgbClr val="7394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8944" cy="70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7444" y="483199"/>
            <a:ext cx="16625326" cy="9320602"/>
          </a:xfrm>
          <a:custGeom>
            <a:avLst/>
            <a:gdLst/>
            <a:ahLst/>
            <a:cxnLst/>
            <a:rect r="r" b="b" t="t" l="l"/>
            <a:pathLst>
              <a:path h="9320602" w="16625326">
                <a:moveTo>
                  <a:pt x="0" y="0"/>
                </a:moveTo>
                <a:lnTo>
                  <a:pt x="16625326" y="0"/>
                </a:lnTo>
                <a:lnTo>
                  <a:pt x="16625326" y="9320602"/>
                </a:lnTo>
                <a:lnTo>
                  <a:pt x="0" y="9320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10107" y="4962525"/>
            <a:ext cx="6778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6742" y="7737058"/>
            <a:ext cx="18524742" cy="2549942"/>
            <a:chOff x="0" y="0"/>
            <a:chExt cx="4878944" cy="671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8944" cy="671590"/>
            </a:xfrm>
            <a:custGeom>
              <a:avLst/>
              <a:gdLst/>
              <a:ahLst/>
              <a:cxnLst/>
              <a:rect r="r" b="b" t="t" l="l"/>
              <a:pathLst>
                <a:path h="671590" w="4878944">
                  <a:moveTo>
                    <a:pt x="0" y="0"/>
                  </a:moveTo>
                  <a:lnTo>
                    <a:pt x="4878944" y="0"/>
                  </a:lnTo>
                  <a:lnTo>
                    <a:pt x="4878944" y="671590"/>
                  </a:lnTo>
                  <a:lnTo>
                    <a:pt x="0" y="671590"/>
                  </a:lnTo>
                  <a:close/>
                </a:path>
              </a:pathLst>
            </a:custGeom>
            <a:solidFill>
              <a:srgbClr val="7394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8944" cy="70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02840" y="824860"/>
            <a:ext cx="10916225" cy="8187169"/>
          </a:xfrm>
          <a:custGeom>
            <a:avLst/>
            <a:gdLst/>
            <a:ahLst/>
            <a:cxnLst/>
            <a:rect r="r" b="b" t="t" l="l"/>
            <a:pathLst>
              <a:path h="8187169" w="10916225">
                <a:moveTo>
                  <a:pt x="0" y="0"/>
                </a:moveTo>
                <a:lnTo>
                  <a:pt x="10916226" y="0"/>
                </a:lnTo>
                <a:lnTo>
                  <a:pt x="10916226" y="8187169"/>
                </a:lnTo>
                <a:lnTo>
                  <a:pt x="0" y="818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32403" y="6609028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108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43399" y="7987931"/>
            <a:ext cx="5753218" cy="3128312"/>
          </a:xfrm>
          <a:custGeom>
            <a:avLst/>
            <a:gdLst/>
            <a:ahLst/>
            <a:cxnLst/>
            <a:rect r="r" b="b" t="t" l="l"/>
            <a:pathLst>
              <a:path h="3128312" w="5753218">
                <a:moveTo>
                  <a:pt x="0" y="0"/>
                </a:moveTo>
                <a:lnTo>
                  <a:pt x="5753218" y="0"/>
                </a:lnTo>
                <a:lnTo>
                  <a:pt x="5753218" y="3128312"/>
                </a:lnTo>
                <a:lnTo>
                  <a:pt x="0" y="3128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74626" y="2596432"/>
            <a:ext cx="3477006" cy="4114800"/>
          </a:xfrm>
          <a:custGeom>
            <a:avLst/>
            <a:gdLst/>
            <a:ahLst/>
            <a:cxnLst/>
            <a:rect r="r" b="b" t="t" l="l"/>
            <a:pathLst>
              <a:path h="4114800" w="3477006">
                <a:moveTo>
                  <a:pt x="0" y="0"/>
                </a:moveTo>
                <a:lnTo>
                  <a:pt x="3477006" y="0"/>
                </a:lnTo>
                <a:lnTo>
                  <a:pt x="34770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10107" y="4962525"/>
            <a:ext cx="6778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9066" y="577210"/>
            <a:ext cx="6545759" cy="12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b="true" sz="6499" i="true">
                <a:solidFill>
                  <a:srgbClr val="274D1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Flowchart </a:t>
            </a:r>
            <a:r>
              <a:rPr lang="en-US" sz="6499" b="true">
                <a:solidFill>
                  <a:srgbClr val="274D1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AgroBot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95229">
            <a:off x="9419390" y="349131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4487">
            <a:off x="8238387" y="-208773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61527" y="163108"/>
            <a:ext cx="4054437" cy="1510278"/>
          </a:xfrm>
          <a:custGeom>
            <a:avLst/>
            <a:gdLst/>
            <a:ahLst/>
            <a:cxnLst/>
            <a:rect r="r" b="b" t="t" l="l"/>
            <a:pathLst>
              <a:path h="1510278" w="4054437">
                <a:moveTo>
                  <a:pt x="0" y="0"/>
                </a:moveTo>
                <a:lnTo>
                  <a:pt x="4054437" y="0"/>
                </a:lnTo>
                <a:lnTo>
                  <a:pt x="4054437" y="1510278"/>
                </a:lnTo>
                <a:lnTo>
                  <a:pt x="0" y="15102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09590" y="1547525"/>
            <a:ext cx="13407149" cy="8739475"/>
          </a:xfrm>
          <a:custGeom>
            <a:avLst/>
            <a:gdLst/>
            <a:ahLst/>
            <a:cxnLst/>
            <a:rect r="r" b="b" t="t" l="l"/>
            <a:pathLst>
              <a:path h="8739475" w="13407149">
                <a:moveTo>
                  <a:pt x="0" y="0"/>
                </a:moveTo>
                <a:lnTo>
                  <a:pt x="13407150" y="0"/>
                </a:lnTo>
                <a:lnTo>
                  <a:pt x="13407150" y="8739475"/>
                </a:lnTo>
                <a:lnTo>
                  <a:pt x="0" y="87394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08672"/>
            <a:ext cx="1273282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Arsitektur Desain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6920" y="4644355"/>
            <a:ext cx="2568738" cy="1711422"/>
          </a:xfrm>
          <a:custGeom>
            <a:avLst/>
            <a:gdLst/>
            <a:ahLst/>
            <a:cxnLst/>
            <a:rect r="r" b="b" t="t" l="l"/>
            <a:pathLst>
              <a:path h="1711422" w="2568738">
                <a:moveTo>
                  <a:pt x="0" y="0"/>
                </a:moveTo>
                <a:lnTo>
                  <a:pt x="2568738" y="0"/>
                </a:lnTo>
                <a:lnTo>
                  <a:pt x="2568738" y="1711421"/>
                </a:lnTo>
                <a:lnTo>
                  <a:pt x="0" y="171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5787" y="1249717"/>
            <a:ext cx="2604855" cy="2604855"/>
          </a:xfrm>
          <a:custGeom>
            <a:avLst/>
            <a:gdLst/>
            <a:ahLst/>
            <a:cxnLst/>
            <a:rect r="r" b="b" t="t" l="l"/>
            <a:pathLst>
              <a:path h="2604855" w="2604855">
                <a:moveTo>
                  <a:pt x="0" y="0"/>
                </a:moveTo>
                <a:lnTo>
                  <a:pt x="2604855" y="0"/>
                </a:lnTo>
                <a:lnTo>
                  <a:pt x="2604855" y="2604855"/>
                </a:lnTo>
                <a:lnTo>
                  <a:pt x="0" y="260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4563958"/>
            <a:ext cx="1891574" cy="1891574"/>
          </a:xfrm>
          <a:custGeom>
            <a:avLst/>
            <a:gdLst/>
            <a:ahLst/>
            <a:cxnLst/>
            <a:rect r="r" b="b" t="t" l="l"/>
            <a:pathLst>
              <a:path h="1891574" w="1891574">
                <a:moveTo>
                  <a:pt x="0" y="0"/>
                </a:moveTo>
                <a:lnTo>
                  <a:pt x="1891574" y="0"/>
                </a:lnTo>
                <a:lnTo>
                  <a:pt x="1891574" y="1891574"/>
                </a:lnTo>
                <a:lnTo>
                  <a:pt x="0" y="189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389157"/>
            <a:ext cx="1951134" cy="1661361"/>
          </a:xfrm>
          <a:custGeom>
            <a:avLst/>
            <a:gdLst/>
            <a:ahLst/>
            <a:cxnLst/>
            <a:rect r="r" b="b" t="t" l="l"/>
            <a:pathLst>
              <a:path h="1661361" w="1951134">
                <a:moveTo>
                  <a:pt x="0" y="0"/>
                </a:moveTo>
                <a:lnTo>
                  <a:pt x="1951134" y="0"/>
                </a:lnTo>
                <a:lnTo>
                  <a:pt x="1951134" y="1661361"/>
                </a:lnTo>
                <a:lnTo>
                  <a:pt x="0" y="1661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72739" y="4723494"/>
            <a:ext cx="1515048" cy="1515048"/>
          </a:xfrm>
          <a:custGeom>
            <a:avLst/>
            <a:gdLst/>
            <a:ahLst/>
            <a:cxnLst/>
            <a:rect r="r" b="b" t="t" l="l"/>
            <a:pathLst>
              <a:path h="1515048" w="1515048">
                <a:moveTo>
                  <a:pt x="0" y="0"/>
                </a:moveTo>
                <a:lnTo>
                  <a:pt x="1515048" y="0"/>
                </a:lnTo>
                <a:lnTo>
                  <a:pt x="1515048" y="1515048"/>
                </a:lnTo>
                <a:lnTo>
                  <a:pt x="0" y="15150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5045952" y="5481018"/>
            <a:ext cx="62678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2979834" y="3624051"/>
            <a:ext cx="781456" cy="102030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V="true">
            <a:off x="1891574" y="5500066"/>
            <a:ext cx="585346" cy="96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2004267" y="6469441"/>
            <a:ext cx="975567" cy="91971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000083" y="4759013"/>
            <a:ext cx="1479529" cy="1479529"/>
          </a:xfrm>
          <a:custGeom>
            <a:avLst/>
            <a:gdLst/>
            <a:ahLst/>
            <a:cxnLst/>
            <a:rect r="r" b="b" t="t" l="l"/>
            <a:pathLst>
              <a:path h="1479529" w="1479529">
                <a:moveTo>
                  <a:pt x="0" y="0"/>
                </a:moveTo>
                <a:lnTo>
                  <a:pt x="1479529" y="0"/>
                </a:lnTo>
                <a:lnTo>
                  <a:pt x="1479529" y="1479529"/>
                </a:lnTo>
                <a:lnTo>
                  <a:pt x="0" y="1479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7187838" y="5498777"/>
            <a:ext cx="812244" cy="200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0357572" y="4331149"/>
            <a:ext cx="3128077" cy="2375449"/>
          </a:xfrm>
          <a:custGeom>
            <a:avLst/>
            <a:gdLst/>
            <a:ahLst/>
            <a:cxnLst/>
            <a:rect r="r" b="b" t="t" l="l"/>
            <a:pathLst>
              <a:path h="2375449" w="3128077">
                <a:moveTo>
                  <a:pt x="0" y="0"/>
                </a:moveTo>
                <a:lnTo>
                  <a:pt x="3128077" y="0"/>
                </a:lnTo>
                <a:lnTo>
                  <a:pt x="3128077" y="2375449"/>
                </a:lnTo>
                <a:lnTo>
                  <a:pt x="0" y="23754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799" t="0" r="-23079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9606743" y="5537923"/>
            <a:ext cx="626787" cy="71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5061054" y="2552144"/>
            <a:ext cx="2461044" cy="2461044"/>
          </a:xfrm>
          <a:custGeom>
            <a:avLst/>
            <a:gdLst/>
            <a:ahLst/>
            <a:cxnLst/>
            <a:rect r="r" b="b" t="t" l="l"/>
            <a:pathLst>
              <a:path h="2461044" w="2461044">
                <a:moveTo>
                  <a:pt x="0" y="0"/>
                </a:moveTo>
                <a:lnTo>
                  <a:pt x="2461044" y="0"/>
                </a:lnTo>
                <a:lnTo>
                  <a:pt x="2461044" y="2461044"/>
                </a:lnTo>
                <a:lnTo>
                  <a:pt x="0" y="2461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066250" y="936142"/>
            <a:ext cx="2004268" cy="1616002"/>
          </a:xfrm>
          <a:custGeom>
            <a:avLst/>
            <a:gdLst/>
            <a:ahLst/>
            <a:cxnLst/>
            <a:rect r="r" b="b" t="t" l="l"/>
            <a:pathLst>
              <a:path h="1616002" w="2004268">
                <a:moveTo>
                  <a:pt x="0" y="0"/>
                </a:moveTo>
                <a:lnTo>
                  <a:pt x="2004267" y="0"/>
                </a:lnTo>
                <a:lnTo>
                  <a:pt x="2004267" y="1616002"/>
                </a:lnTo>
                <a:lnTo>
                  <a:pt x="0" y="1616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7990" t="0" r="-33265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69895" y="2344800"/>
            <a:ext cx="1395997" cy="1240886"/>
          </a:xfrm>
          <a:custGeom>
            <a:avLst/>
            <a:gdLst/>
            <a:ahLst/>
            <a:cxnLst/>
            <a:rect r="r" b="b" t="t" l="l"/>
            <a:pathLst>
              <a:path h="1240886" w="1395997">
                <a:moveTo>
                  <a:pt x="0" y="0"/>
                </a:moveTo>
                <a:lnTo>
                  <a:pt x="1395997" y="0"/>
                </a:lnTo>
                <a:lnTo>
                  <a:pt x="1395997" y="1240886"/>
                </a:lnTo>
                <a:lnTo>
                  <a:pt x="0" y="1240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6070517" y="4748419"/>
            <a:ext cx="1958179" cy="1958179"/>
          </a:xfrm>
          <a:custGeom>
            <a:avLst/>
            <a:gdLst/>
            <a:ahLst/>
            <a:cxnLst/>
            <a:rect r="r" b="b" t="t" l="l"/>
            <a:pathLst>
              <a:path h="1958179" w="1958179">
                <a:moveTo>
                  <a:pt x="0" y="0"/>
                </a:moveTo>
                <a:lnTo>
                  <a:pt x="1958179" y="0"/>
                </a:lnTo>
                <a:lnTo>
                  <a:pt x="1958179" y="1958179"/>
                </a:lnTo>
                <a:lnTo>
                  <a:pt x="0" y="1958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02949" y="6706598"/>
            <a:ext cx="1919149" cy="1919149"/>
          </a:xfrm>
          <a:custGeom>
            <a:avLst/>
            <a:gdLst/>
            <a:ahLst/>
            <a:cxnLst/>
            <a:rect r="r" b="b" t="t" l="l"/>
            <a:pathLst>
              <a:path h="1919149" w="1919149">
                <a:moveTo>
                  <a:pt x="0" y="0"/>
                </a:moveTo>
                <a:lnTo>
                  <a:pt x="1919149" y="0"/>
                </a:lnTo>
                <a:lnTo>
                  <a:pt x="1919149" y="1919149"/>
                </a:lnTo>
                <a:lnTo>
                  <a:pt x="0" y="19191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31895" y="8030573"/>
            <a:ext cx="2508100" cy="1824073"/>
          </a:xfrm>
          <a:custGeom>
            <a:avLst/>
            <a:gdLst/>
            <a:ahLst/>
            <a:cxnLst/>
            <a:rect r="r" b="b" t="t" l="l"/>
            <a:pathLst>
              <a:path h="1824073" w="2508100">
                <a:moveTo>
                  <a:pt x="0" y="0"/>
                </a:moveTo>
                <a:lnTo>
                  <a:pt x="2508101" y="0"/>
                </a:lnTo>
                <a:lnTo>
                  <a:pt x="2508101" y="1824073"/>
                </a:lnTo>
                <a:lnTo>
                  <a:pt x="0" y="182407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430263" y="7666172"/>
            <a:ext cx="1735318" cy="1735318"/>
          </a:xfrm>
          <a:custGeom>
            <a:avLst/>
            <a:gdLst/>
            <a:ahLst/>
            <a:cxnLst/>
            <a:rect r="r" b="b" t="t" l="l"/>
            <a:pathLst>
              <a:path h="1735318" w="1735318">
                <a:moveTo>
                  <a:pt x="0" y="0"/>
                </a:moveTo>
                <a:lnTo>
                  <a:pt x="1735318" y="0"/>
                </a:lnTo>
                <a:lnTo>
                  <a:pt x="1735318" y="1735318"/>
                </a:lnTo>
                <a:lnTo>
                  <a:pt x="0" y="17353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V="true">
            <a:off x="13485649" y="4331149"/>
            <a:ext cx="2117300" cy="6820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3485649" y="5518873"/>
            <a:ext cx="2313334" cy="3531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3485649" y="6030760"/>
            <a:ext cx="2117300" cy="16354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2965892" y="6469441"/>
            <a:ext cx="483075" cy="19411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 flipH="true">
            <a:off x="11290597" y="6706598"/>
            <a:ext cx="631013" cy="68255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12472391" y="3922537"/>
            <a:ext cx="74700" cy="6414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13198169" y="2248474"/>
            <a:ext cx="926156" cy="3692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9" id="29"/>
          <p:cNvSpPr/>
          <p:nvPr/>
        </p:nvSpPr>
        <p:spPr>
          <a:xfrm flipH="false" flipV="false" rot="2214487">
            <a:off x="3599933" y="9554939"/>
            <a:ext cx="616162" cy="1232323"/>
          </a:xfrm>
          <a:custGeom>
            <a:avLst/>
            <a:gdLst/>
            <a:ahLst/>
            <a:cxnLst/>
            <a:rect r="r" b="b" t="t" l="l"/>
            <a:pathLst>
              <a:path h="1232323" w="616162">
                <a:moveTo>
                  <a:pt x="0" y="0"/>
                </a:moveTo>
                <a:lnTo>
                  <a:pt x="616161" y="0"/>
                </a:lnTo>
                <a:lnTo>
                  <a:pt x="616161" y="1232324"/>
                </a:lnTo>
                <a:lnTo>
                  <a:pt x="0" y="123232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2214487">
            <a:off x="8567995" y="2401136"/>
            <a:ext cx="564108" cy="1128215"/>
          </a:xfrm>
          <a:custGeom>
            <a:avLst/>
            <a:gdLst/>
            <a:ahLst/>
            <a:cxnLst/>
            <a:rect r="r" b="b" t="t" l="l"/>
            <a:pathLst>
              <a:path h="1128215" w="564108">
                <a:moveTo>
                  <a:pt x="0" y="0"/>
                </a:moveTo>
                <a:lnTo>
                  <a:pt x="564107" y="0"/>
                </a:lnTo>
                <a:lnTo>
                  <a:pt x="564107" y="1128215"/>
                </a:lnTo>
                <a:lnTo>
                  <a:pt x="0" y="112821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2214487">
            <a:off x="4153007" y="652478"/>
            <a:ext cx="489660" cy="979320"/>
          </a:xfrm>
          <a:custGeom>
            <a:avLst/>
            <a:gdLst/>
            <a:ahLst/>
            <a:cxnLst/>
            <a:rect r="r" b="b" t="t" l="l"/>
            <a:pathLst>
              <a:path h="979320" w="489660">
                <a:moveTo>
                  <a:pt x="0" y="0"/>
                </a:moveTo>
                <a:lnTo>
                  <a:pt x="489660" y="0"/>
                </a:lnTo>
                <a:lnTo>
                  <a:pt x="489660" y="979320"/>
                </a:lnTo>
                <a:lnTo>
                  <a:pt x="0" y="9793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flipH="true">
            <a:off x="8285753" y="8335409"/>
            <a:ext cx="995779" cy="2903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9381828" y="6927276"/>
            <a:ext cx="1951487" cy="1951487"/>
          </a:xfrm>
          <a:custGeom>
            <a:avLst/>
            <a:gdLst/>
            <a:ahLst/>
            <a:cxnLst/>
            <a:rect r="r" b="b" t="t" l="l"/>
            <a:pathLst>
              <a:path h="1951487" w="1951487">
                <a:moveTo>
                  <a:pt x="0" y="0"/>
                </a:moveTo>
                <a:lnTo>
                  <a:pt x="1951488" y="0"/>
                </a:lnTo>
                <a:lnTo>
                  <a:pt x="1951488" y="1951488"/>
                </a:lnTo>
                <a:lnTo>
                  <a:pt x="0" y="195148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5740230" y="732563"/>
            <a:ext cx="6806862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Hardware Setup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53388" y="6374826"/>
            <a:ext cx="4646984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Wireless Comunication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63642" y="4125808"/>
            <a:ext cx="295796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Controller 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774404" y="4091905"/>
            <a:ext cx="295796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Controller 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1105" y="1893888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8"/>
                </a:lnTo>
                <a:lnTo>
                  <a:pt x="0" y="55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8492" y="1893888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8"/>
                </a:lnTo>
                <a:lnTo>
                  <a:pt x="0" y="55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14487">
            <a:off x="1066939" y="3160740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95229">
            <a:off x="16742586" y="1642942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51757" y="3329769"/>
            <a:ext cx="2568738" cy="1711422"/>
          </a:xfrm>
          <a:custGeom>
            <a:avLst/>
            <a:gdLst/>
            <a:ahLst/>
            <a:cxnLst/>
            <a:rect r="r" b="b" t="t" l="l"/>
            <a:pathLst>
              <a:path h="1711422" w="2568738">
                <a:moveTo>
                  <a:pt x="0" y="0"/>
                </a:moveTo>
                <a:lnTo>
                  <a:pt x="2568738" y="0"/>
                </a:lnTo>
                <a:lnTo>
                  <a:pt x="2568738" y="1711422"/>
                </a:lnTo>
                <a:lnTo>
                  <a:pt x="0" y="1711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99278" y="3150409"/>
            <a:ext cx="3128077" cy="2375449"/>
          </a:xfrm>
          <a:custGeom>
            <a:avLst/>
            <a:gdLst/>
            <a:ahLst/>
            <a:cxnLst/>
            <a:rect r="r" b="b" t="t" l="l"/>
            <a:pathLst>
              <a:path h="2375449" w="3128077">
                <a:moveTo>
                  <a:pt x="0" y="0"/>
                </a:moveTo>
                <a:lnTo>
                  <a:pt x="3128076" y="0"/>
                </a:lnTo>
                <a:lnTo>
                  <a:pt x="3128076" y="2375449"/>
                </a:lnTo>
                <a:lnTo>
                  <a:pt x="0" y="2375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799" t="0" r="-23079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89421" y="7491606"/>
            <a:ext cx="10309158" cy="1174822"/>
            <a:chOff x="0" y="0"/>
            <a:chExt cx="13745544" cy="156642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3745544" cy="1566429"/>
              <a:chOff x="0" y="0"/>
              <a:chExt cx="2715169" cy="30941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715169" cy="309418"/>
              </a:xfrm>
              <a:custGeom>
                <a:avLst/>
                <a:gdLst/>
                <a:ahLst/>
                <a:cxnLst/>
                <a:rect r="r" b="b" t="t" l="l"/>
                <a:pathLst>
                  <a:path h="309418" w="2715169">
                    <a:moveTo>
                      <a:pt x="38300" y="0"/>
                    </a:moveTo>
                    <a:lnTo>
                      <a:pt x="2676870" y="0"/>
                    </a:lnTo>
                    <a:cubicBezTo>
                      <a:pt x="2687027" y="0"/>
                      <a:pt x="2696769" y="4035"/>
                      <a:pt x="2703952" y="11218"/>
                    </a:cubicBezTo>
                    <a:cubicBezTo>
                      <a:pt x="2711134" y="18400"/>
                      <a:pt x="2715169" y="28142"/>
                      <a:pt x="2715169" y="38300"/>
                    </a:cubicBezTo>
                    <a:lnTo>
                      <a:pt x="2715169" y="271118"/>
                    </a:lnTo>
                    <a:cubicBezTo>
                      <a:pt x="2715169" y="281276"/>
                      <a:pt x="2711134" y="291018"/>
                      <a:pt x="2703952" y="298200"/>
                    </a:cubicBezTo>
                    <a:cubicBezTo>
                      <a:pt x="2696769" y="305383"/>
                      <a:pt x="2687027" y="309418"/>
                      <a:pt x="2676870" y="309418"/>
                    </a:cubicBezTo>
                    <a:lnTo>
                      <a:pt x="38300" y="309418"/>
                    </a:lnTo>
                    <a:cubicBezTo>
                      <a:pt x="17147" y="309418"/>
                      <a:pt x="0" y="292271"/>
                      <a:pt x="0" y="271118"/>
                    </a:cubicBezTo>
                    <a:lnTo>
                      <a:pt x="0" y="38300"/>
                    </a:lnTo>
                    <a:cubicBezTo>
                      <a:pt x="0" y="28142"/>
                      <a:pt x="4035" y="18400"/>
                      <a:pt x="11218" y="11218"/>
                    </a:cubicBezTo>
                    <a:cubicBezTo>
                      <a:pt x="18400" y="4035"/>
                      <a:pt x="28142" y="0"/>
                      <a:pt x="38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2715169" cy="3379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17803" y="223356"/>
              <a:ext cx="12492981" cy="112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STM32 tersebut berfungsi sebagai kontroler untuk menangani berbagai task. STM32 Blue Pill digunakan sebagai Controller Joystick, sedangkan STM32 NUCLEO Sebagai Mikorokontroler pada robot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true" flipV="false" rot="0">
            <a:off x="-257155" y="6800850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4869585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5" y="4114800"/>
                </a:lnTo>
                <a:lnTo>
                  <a:pt x="48695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032403" y="6609028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592986" y="687387"/>
            <a:ext cx="1110202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MICROCONTROLLER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39103" y="5980113"/>
            <a:ext cx="279404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STM32F103C8T6 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(Blue Pill)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49613" y="5980113"/>
            <a:ext cx="222740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STM32F446RE (NUCLEO)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957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5343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14487">
            <a:off x="365841" y="-294944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95229">
            <a:off x="16742586" y="1642942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92986" y="687387"/>
            <a:ext cx="1110202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136" y="5669005"/>
            <a:ext cx="279404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Soil Moisture Sensor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6465" y="5669005"/>
            <a:ext cx="22274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DHT11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89421" y="7491606"/>
            <a:ext cx="10309158" cy="1451047"/>
            <a:chOff x="0" y="0"/>
            <a:chExt cx="13745544" cy="193472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745544" cy="1934729"/>
              <a:chOff x="0" y="0"/>
              <a:chExt cx="2715169" cy="38216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715169" cy="382169"/>
              </a:xfrm>
              <a:custGeom>
                <a:avLst/>
                <a:gdLst/>
                <a:ahLst/>
                <a:cxnLst/>
                <a:rect r="r" b="b" t="t" l="l"/>
                <a:pathLst>
                  <a:path h="382169" w="2715169">
                    <a:moveTo>
                      <a:pt x="38300" y="0"/>
                    </a:moveTo>
                    <a:lnTo>
                      <a:pt x="2676870" y="0"/>
                    </a:lnTo>
                    <a:cubicBezTo>
                      <a:pt x="2687027" y="0"/>
                      <a:pt x="2696769" y="4035"/>
                      <a:pt x="2703952" y="11218"/>
                    </a:cubicBezTo>
                    <a:cubicBezTo>
                      <a:pt x="2711134" y="18400"/>
                      <a:pt x="2715169" y="28142"/>
                      <a:pt x="2715169" y="38300"/>
                    </a:cubicBezTo>
                    <a:lnTo>
                      <a:pt x="2715169" y="343869"/>
                    </a:lnTo>
                    <a:cubicBezTo>
                      <a:pt x="2715169" y="354027"/>
                      <a:pt x="2711134" y="363768"/>
                      <a:pt x="2703952" y="370951"/>
                    </a:cubicBezTo>
                    <a:cubicBezTo>
                      <a:pt x="2696769" y="378134"/>
                      <a:pt x="2687027" y="382169"/>
                      <a:pt x="2676870" y="382169"/>
                    </a:cubicBezTo>
                    <a:lnTo>
                      <a:pt x="38300" y="382169"/>
                    </a:lnTo>
                    <a:cubicBezTo>
                      <a:pt x="28142" y="382169"/>
                      <a:pt x="18400" y="378134"/>
                      <a:pt x="11218" y="370951"/>
                    </a:cubicBezTo>
                    <a:cubicBezTo>
                      <a:pt x="4035" y="363768"/>
                      <a:pt x="0" y="354027"/>
                      <a:pt x="0" y="343869"/>
                    </a:cubicBezTo>
                    <a:lnTo>
                      <a:pt x="0" y="38300"/>
                    </a:lnTo>
                    <a:cubicBezTo>
                      <a:pt x="0" y="28142"/>
                      <a:pt x="4035" y="18400"/>
                      <a:pt x="11218" y="11218"/>
                    </a:cubicBezTo>
                    <a:cubicBezTo>
                      <a:pt x="18400" y="4035"/>
                      <a:pt x="28142" y="0"/>
                      <a:pt x="38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715169" cy="410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17803" y="223356"/>
              <a:ext cx="12492981" cy="1497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Sensor diatas digunakan untuk mendeteksi variabel input baik berupa berupa besaran fisis yang diukur oleh Soil Moisture Sensor (RH%) dan DHT 11 (Temperatur, Humidity) maupun Human Input Device seperti Joystick dan push button.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51421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4" y="0"/>
                </a:lnTo>
                <a:lnTo>
                  <a:pt x="3918404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98808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29419" y="5669005"/>
            <a:ext cx="279404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Dual Joy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44306" y="5669005"/>
            <a:ext cx="22274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Push Button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82503" y="2931424"/>
            <a:ext cx="1919149" cy="1919149"/>
          </a:xfrm>
          <a:custGeom>
            <a:avLst/>
            <a:gdLst/>
            <a:ahLst/>
            <a:cxnLst/>
            <a:rect r="r" b="b" t="t" l="l"/>
            <a:pathLst>
              <a:path h="1919149" w="1919149">
                <a:moveTo>
                  <a:pt x="0" y="0"/>
                </a:moveTo>
                <a:lnTo>
                  <a:pt x="1919149" y="0"/>
                </a:lnTo>
                <a:lnTo>
                  <a:pt x="1919149" y="1919149"/>
                </a:lnTo>
                <a:lnTo>
                  <a:pt x="0" y="19191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224801" y="3035288"/>
            <a:ext cx="1958179" cy="1958179"/>
          </a:xfrm>
          <a:custGeom>
            <a:avLst/>
            <a:gdLst/>
            <a:ahLst/>
            <a:cxnLst/>
            <a:rect r="r" b="b" t="t" l="l"/>
            <a:pathLst>
              <a:path h="1958179" w="1958179">
                <a:moveTo>
                  <a:pt x="0" y="0"/>
                </a:moveTo>
                <a:lnTo>
                  <a:pt x="1958179" y="0"/>
                </a:lnTo>
                <a:lnTo>
                  <a:pt x="1958179" y="1958178"/>
                </a:lnTo>
                <a:lnTo>
                  <a:pt x="0" y="1958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129419" y="2626522"/>
            <a:ext cx="2604855" cy="2604855"/>
          </a:xfrm>
          <a:custGeom>
            <a:avLst/>
            <a:gdLst/>
            <a:ahLst/>
            <a:cxnLst/>
            <a:rect r="r" b="b" t="t" l="l"/>
            <a:pathLst>
              <a:path h="2604855" w="2604855">
                <a:moveTo>
                  <a:pt x="0" y="0"/>
                </a:moveTo>
                <a:lnTo>
                  <a:pt x="2604855" y="0"/>
                </a:lnTo>
                <a:lnTo>
                  <a:pt x="2604855" y="2604854"/>
                </a:lnTo>
                <a:lnTo>
                  <a:pt x="0" y="2604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944306" y="3101892"/>
            <a:ext cx="1891574" cy="1891574"/>
          </a:xfrm>
          <a:custGeom>
            <a:avLst/>
            <a:gdLst/>
            <a:ahLst/>
            <a:cxnLst/>
            <a:rect r="r" b="b" t="t" l="l"/>
            <a:pathLst>
              <a:path h="1891574" w="1891574">
                <a:moveTo>
                  <a:pt x="0" y="0"/>
                </a:moveTo>
                <a:lnTo>
                  <a:pt x="1891574" y="0"/>
                </a:lnTo>
                <a:lnTo>
                  <a:pt x="1891574" y="1891574"/>
                </a:lnTo>
                <a:lnTo>
                  <a:pt x="0" y="1891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-652289" y="719712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4869585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5" y="4114800"/>
                </a:lnTo>
                <a:lnTo>
                  <a:pt x="486958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4103225" y="6885253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5" y="0"/>
                </a:lnTo>
                <a:lnTo>
                  <a:pt x="48695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957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85343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14487">
            <a:off x="365841" y="-294944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95229">
            <a:off x="16742586" y="1642942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92986" y="687387"/>
            <a:ext cx="1110202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OUTPUT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0136" y="5669005"/>
            <a:ext cx="279404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Motor DC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26465" y="5669005"/>
            <a:ext cx="22274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Motor Servo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89421" y="7491606"/>
            <a:ext cx="10309158" cy="1451047"/>
            <a:chOff x="0" y="0"/>
            <a:chExt cx="13745544" cy="193472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745544" cy="1934729"/>
              <a:chOff x="0" y="0"/>
              <a:chExt cx="2715169" cy="38216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715169" cy="382169"/>
              </a:xfrm>
              <a:custGeom>
                <a:avLst/>
                <a:gdLst/>
                <a:ahLst/>
                <a:cxnLst/>
                <a:rect r="r" b="b" t="t" l="l"/>
                <a:pathLst>
                  <a:path h="382169" w="2715169">
                    <a:moveTo>
                      <a:pt x="38300" y="0"/>
                    </a:moveTo>
                    <a:lnTo>
                      <a:pt x="2676870" y="0"/>
                    </a:lnTo>
                    <a:cubicBezTo>
                      <a:pt x="2687027" y="0"/>
                      <a:pt x="2696769" y="4035"/>
                      <a:pt x="2703952" y="11218"/>
                    </a:cubicBezTo>
                    <a:cubicBezTo>
                      <a:pt x="2711134" y="18400"/>
                      <a:pt x="2715169" y="28142"/>
                      <a:pt x="2715169" y="38300"/>
                    </a:cubicBezTo>
                    <a:lnTo>
                      <a:pt x="2715169" y="343869"/>
                    </a:lnTo>
                    <a:cubicBezTo>
                      <a:pt x="2715169" y="354027"/>
                      <a:pt x="2711134" y="363768"/>
                      <a:pt x="2703952" y="370951"/>
                    </a:cubicBezTo>
                    <a:cubicBezTo>
                      <a:pt x="2696769" y="378134"/>
                      <a:pt x="2687027" y="382169"/>
                      <a:pt x="2676870" y="382169"/>
                    </a:cubicBezTo>
                    <a:lnTo>
                      <a:pt x="38300" y="382169"/>
                    </a:lnTo>
                    <a:cubicBezTo>
                      <a:pt x="28142" y="382169"/>
                      <a:pt x="18400" y="378134"/>
                      <a:pt x="11218" y="370951"/>
                    </a:cubicBezTo>
                    <a:cubicBezTo>
                      <a:pt x="4035" y="363768"/>
                      <a:pt x="0" y="354027"/>
                      <a:pt x="0" y="343869"/>
                    </a:cubicBezTo>
                    <a:lnTo>
                      <a:pt x="0" y="38300"/>
                    </a:lnTo>
                    <a:cubicBezTo>
                      <a:pt x="0" y="28142"/>
                      <a:pt x="4035" y="18400"/>
                      <a:pt x="11218" y="11218"/>
                    </a:cubicBezTo>
                    <a:cubicBezTo>
                      <a:pt x="18400" y="4035"/>
                      <a:pt x="28142" y="0"/>
                      <a:pt x="38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715169" cy="41074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17803" y="223356"/>
              <a:ext cx="12492981" cy="1497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Aktuator diatas berfungsi untuk melakukan aksi gerakan seperti berjalan menggunakan motor DC, manipulator seperti gripper menggunakan motor servo, dan sprayer menggunakan pompa yang terhubung dengan relay.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51421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4" y="0"/>
                </a:lnTo>
                <a:lnTo>
                  <a:pt x="3918404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98808" y="1599406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129419" y="5669005"/>
            <a:ext cx="279404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Relay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44306" y="5669005"/>
            <a:ext cx="22274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Pump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82503" y="3101892"/>
            <a:ext cx="1735318" cy="1735318"/>
          </a:xfrm>
          <a:custGeom>
            <a:avLst/>
            <a:gdLst/>
            <a:ahLst/>
            <a:cxnLst/>
            <a:rect r="r" b="b" t="t" l="l"/>
            <a:pathLst>
              <a:path h="1735318" w="1735318">
                <a:moveTo>
                  <a:pt x="0" y="0"/>
                </a:moveTo>
                <a:lnTo>
                  <a:pt x="1735318" y="0"/>
                </a:lnTo>
                <a:lnTo>
                  <a:pt x="1735318" y="1735318"/>
                </a:lnTo>
                <a:lnTo>
                  <a:pt x="0" y="1735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49841" y="3057515"/>
            <a:ext cx="2508100" cy="1824073"/>
          </a:xfrm>
          <a:custGeom>
            <a:avLst/>
            <a:gdLst/>
            <a:ahLst/>
            <a:cxnLst/>
            <a:rect r="r" b="b" t="t" l="l"/>
            <a:pathLst>
              <a:path h="1824073" w="2508100">
                <a:moveTo>
                  <a:pt x="0" y="0"/>
                </a:moveTo>
                <a:lnTo>
                  <a:pt x="2508100" y="0"/>
                </a:lnTo>
                <a:lnTo>
                  <a:pt x="2508100" y="1824073"/>
                </a:lnTo>
                <a:lnTo>
                  <a:pt x="0" y="1824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828444" y="3427236"/>
            <a:ext cx="1395997" cy="1240886"/>
          </a:xfrm>
          <a:custGeom>
            <a:avLst/>
            <a:gdLst/>
            <a:ahLst/>
            <a:cxnLst/>
            <a:rect r="r" b="b" t="t" l="l"/>
            <a:pathLst>
              <a:path h="1240886" w="1395997">
                <a:moveTo>
                  <a:pt x="0" y="0"/>
                </a:moveTo>
                <a:lnTo>
                  <a:pt x="1395997" y="0"/>
                </a:lnTo>
                <a:lnTo>
                  <a:pt x="1395997" y="1240886"/>
                </a:lnTo>
                <a:lnTo>
                  <a:pt x="0" y="124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055875" y="3101892"/>
            <a:ext cx="2004268" cy="1616002"/>
          </a:xfrm>
          <a:custGeom>
            <a:avLst/>
            <a:gdLst/>
            <a:ahLst/>
            <a:cxnLst/>
            <a:rect r="r" b="b" t="t" l="l"/>
            <a:pathLst>
              <a:path h="1616002" w="2004268">
                <a:moveTo>
                  <a:pt x="0" y="0"/>
                </a:moveTo>
                <a:lnTo>
                  <a:pt x="2004268" y="0"/>
                </a:lnTo>
                <a:lnTo>
                  <a:pt x="2004268" y="1616002"/>
                </a:lnTo>
                <a:lnTo>
                  <a:pt x="0" y="1616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7990" t="0" r="-33265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98579" y="738762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0">
            <a:off x="-675404" y="7200900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4869586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6" y="4114800"/>
                </a:lnTo>
                <a:lnTo>
                  <a:pt x="48695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1105" y="1893888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8"/>
                </a:lnTo>
                <a:lnTo>
                  <a:pt x="0" y="55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08492" y="1893888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8"/>
                </a:lnTo>
                <a:lnTo>
                  <a:pt x="0" y="559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214487">
            <a:off x="1066939" y="3160740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695229">
            <a:off x="16742586" y="1642942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92986" y="687387"/>
            <a:ext cx="11102028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OUTPUT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9103" y="5980113"/>
            <a:ext cx="279404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9613" y="5980113"/>
            <a:ext cx="2227406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LCD TFT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989421" y="7491606"/>
            <a:ext cx="10309158" cy="1174822"/>
            <a:chOff x="0" y="0"/>
            <a:chExt cx="13745544" cy="156642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3745544" cy="1566429"/>
              <a:chOff x="0" y="0"/>
              <a:chExt cx="2715169" cy="30941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715169" cy="309418"/>
              </a:xfrm>
              <a:custGeom>
                <a:avLst/>
                <a:gdLst/>
                <a:ahLst/>
                <a:cxnLst/>
                <a:rect r="r" b="b" t="t" l="l"/>
                <a:pathLst>
                  <a:path h="309418" w="2715169">
                    <a:moveTo>
                      <a:pt x="38300" y="0"/>
                    </a:moveTo>
                    <a:lnTo>
                      <a:pt x="2676870" y="0"/>
                    </a:lnTo>
                    <a:cubicBezTo>
                      <a:pt x="2687027" y="0"/>
                      <a:pt x="2696769" y="4035"/>
                      <a:pt x="2703952" y="11218"/>
                    </a:cubicBezTo>
                    <a:cubicBezTo>
                      <a:pt x="2711134" y="18400"/>
                      <a:pt x="2715169" y="28142"/>
                      <a:pt x="2715169" y="38300"/>
                    </a:cubicBezTo>
                    <a:lnTo>
                      <a:pt x="2715169" y="271118"/>
                    </a:lnTo>
                    <a:cubicBezTo>
                      <a:pt x="2715169" y="281276"/>
                      <a:pt x="2711134" y="291018"/>
                      <a:pt x="2703952" y="298200"/>
                    </a:cubicBezTo>
                    <a:cubicBezTo>
                      <a:pt x="2696769" y="305383"/>
                      <a:pt x="2687027" y="309418"/>
                      <a:pt x="2676870" y="309418"/>
                    </a:cubicBezTo>
                    <a:lnTo>
                      <a:pt x="38300" y="309418"/>
                    </a:lnTo>
                    <a:cubicBezTo>
                      <a:pt x="17147" y="309418"/>
                      <a:pt x="0" y="292271"/>
                      <a:pt x="0" y="271118"/>
                    </a:cubicBezTo>
                    <a:lnTo>
                      <a:pt x="0" y="38300"/>
                    </a:lnTo>
                    <a:cubicBezTo>
                      <a:pt x="0" y="28142"/>
                      <a:pt x="4035" y="18400"/>
                      <a:pt x="11218" y="11218"/>
                    </a:cubicBezTo>
                    <a:cubicBezTo>
                      <a:pt x="18400" y="4035"/>
                      <a:pt x="28142" y="0"/>
                      <a:pt x="38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2715169" cy="3379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617803" y="223356"/>
              <a:ext cx="12492981" cy="112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Indicator diatas digunakan sebagai indikasi atau validasi program yang sedang berjalan seperti LED untuk menampilkan arah gerak motor dan LCD untuk menampilkan variabel yang diukur oleh sensor.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944740" y="3507453"/>
            <a:ext cx="1951134" cy="1661361"/>
          </a:xfrm>
          <a:custGeom>
            <a:avLst/>
            <a:gdLst/>
            <a:ahLst/>
            <a:cxnLst/>
            <a:rect r="r" b="b" t="t" l="l"/>
            <a:pathLst>
              <a:path h="1661361" w="1951134">
                <a:moveTo>
                  <a:pt x="0" y="0"/>
                </a:moveTo>
                <a:lnTo>
                  <a:pt x="1951134" y="0"/>
                </a:lnTo>
                <a:lnTo>
                  <a:pt x="1951134" y="1661361"/>
                </a:lnTo>
                <a:lnTo>
                  <a:pt x="0" y="16613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32794" y="3066443"/>
            <a:ext cx="2461044" cy="2461044"/>
          </a:xfrm>
          <a:custGeom>
            <a:avLst/>
            <a:gdLst/>
            <a:ahLst/>
            <a:cxnLst/>
            <a:rect r="r" b="b" t="t" l="l"/>
            <a:pathLst>
              <a:path h="2461044" w="2461044">
                <a:moveTo>
                  <a:pt x="0" y="0"/>
                </a:moveTo>
                <a:lnTo>
                  <a:pt x="2461044" y="0"/>
                </a:lnTo>
                <a:lnTo>
                  <a:pt x="2461044" y="2461044"/>
                </a:lnTo>
                <a:lnTo>
                  <a:pt x="0" y="24610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0">
            <a:off x="-652289" y="719712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4869585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5" y="4114800"/>
                </a:lnTo>
                <a:lnTo>
                  <a:pt x="486958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98579" y="7387625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380622" y="1242743"/>
            <a:ext cx="3526756" cy="7627067"/>
          </a:xfrm>
          <a:custGeom>
            <a:avLst/>
            <a:gdLst/>
            <a:ahLst/>
            <a:cxnLst/>
            <a:rect r="r" b="b" t="t" l="l"/>
            <a:pathLst>
              <a:path h="7627067" w="3526756">
                <a:moveTo>
                  <a:pt x="0" y="0"/>
                </a:moveTo>
                <a:lnTo>
                  <a:pt x="3526756" y="0"/>
                </a:lnTo>
                <a:lnTo>
                  <a:pt x="3526756" y="7627067"/>
                </a:lnTo>
                <a:lnTo>
                  <a:pt x="0" y="7627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STRUKTUR PROGRAM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4487">
            <a:off x="10248020" y="9170812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95229">
            <a:off x="16414795" y="1665787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84474" y="2499617"/>
            <a:ext cx="8111088" cy="6576898"/>
          </a:xfrm>
          <a:custGeom>
            <a:avLst/>
            <a:gdLst/>
            <a:ahLst/>
            <a:cxnLst/>
            <a:rect r="r" b="b" t="t" l="l"/>
            <a:pathLst>
              <a:path h="6576898" w="8111088">
                <a:moveTo>
                  <a:pt x="0" y="0"/>
                </a:moveTo>
                <a:lnTo>
                  <a:pt x="8111088" y="0"/>
                </a:lnTo>
                <a:lnTo>
                  <a:pt x="8111088" y="6576898"/>
                </a:lnTo>
                <a:lnTo>
                  <a:pt x="0" y="657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78087" y="4097438"/>
            <a:ext cx="11260698" cy="4179647"/>
          </a:xfrm>
          <a:custGeom>
            <a:avLst/>
            <a:gdLst/>
            <a:ahLst/>
            <a:cxnLst/>
            <a:rect r="r" b="b" t="t" l="l"/>
            <a:pathLst>
              <a:path h="4179647" w="11260698">
                <a:moveTo>
                  <a:pt x="0" y="0"/>
                </a:moveTo>
                <a:lnTo>
                  <a:pt x="11260698" y="0"/>
                </a:lnTo>
                <a:lnTo>
                  <a:pt x="11260698" y="4179646"/>
                </a:lnTo>
                <a:lnTo>
                  <a:pt x="0" y="4179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6" t="-3590" r="-72" b="-12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37211" y="578632"/>
            <a:ext cx="1201357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KONFIGURASI PIN DAN CLOCK PADA IOC MAIN BOARD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12786" y="8765329"/>
            <a:ext cx="4114013" cy="622372"/>
            <a:chOff x="0" y="0"/>
            <a:chExt cx="5485351" cy="829829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485351" cy="829829"/>
              <a:chOff x="0" y="0"/>
              <a:chExt cx="1083526" cy="1639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083526" cy="163917"/>
              </a:xfrm>
              <a:custGeom>
                <a:avLst/>
                <a:gdLst/>
                <a:ahLst/>
                <a:cxnLst/>
                <a:rect r="r" b="b" t="t" l="l"/>
                <a:pathLst>
                  <a:path h="163917" w="1083526">
                    <a:moveTo>
                      <a:pt x="81958" y="0"/>
                    </a:moveTo>
                    <a:lnTo>
                      <a:pt x="1001568" y="0"/>
                    </a:lnTo>
                    <a:cubicBezTo>
                      <a:pt x="1046832" y="0"/>
                      <a:pt x="1083526" y="36694"/>
                      <a:pt x="1083526" y="81958"/>
                    </a:cubicBezTo>
                    <a:lnTo>
                      <a:pt x="1083526" y="81958"/>
                    </a:lnTo>
                    <a:cubicBezTo>
                      <a:pt x="1083526" y="103695"/>
                      <a:pt x="1074891" y="124542"/>
                      <a:pt x="1059521" y="139912"/>
                    </a:cubicBezTo>
                    <a:cubicBezTo>
                      <a:pt x="1044151" y="155282"/>
                      <a:pt x="1023304" y="163917"/>
                      <a:pt x="1001568" y="163917"/>
                    </a:cubicBezTo>
                    <a:lnTo>
                      <a:pt x="81958" y="163917"/>
                    </a:lnTo>
                    <a:cubicBezTo>
                      <a:pt x="36694" y="163917"/>
                      <a:pt x="0" y="127223"/>
                      <a:pt x="0" y="81958"/>
                    </a:cubicBezTo>
                    <a:lnTo>
                      <a:pt x="0" y="81958"/>
                    </a:lnTo>
                    <a:cubicBezTo>
                      <a:pt x="0" y="36694"/>
                      <a:pt x="36694" y="0"/>
                      <a:pt x="8195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1083526" cy="192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46543" y="223356"/>
              <a:ext cx="4985498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(TIMER, GPIO, ADC)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51429" y="8765329"/>
            <a:ext cx="4114013" cy="622372"/>
            <a:chOff x="0" y="0"/>
            <a:chExt cx="5485351" cy="82982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85351" cy="829829"/>
              <a:chOff x="0" y="0"/>
              <a:chExt cx="1083526" cy="1639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83526" cy="163917"/>
              </a:xfrm>
              <a:custGeom>
                <a:avLst/>
                <a:gdLst/>
                <a:ahLst/>
                <a:cxnLst/>
                <a:rect r="r" b="b" t="t" l="l"/>
                <a:pathLst>
                  <a:path h="163917" w="1083526">
                    <a:moveTo>
                      <a:pt x="81958" y="0"/>
                    </a:moveTo>
                    <a:lnTo>
                      <a:pt x="1001568" y="0"/>
                    </a:lnTo>
                    <a:cubicBezTo>
                      <a:pt x="1046832" y="0"/>
                      <a:pt x="1083526" y="36694"/>
                      <a:pt x="1083526" y="81958"/>
                    </a:cubicBezTo>
                    <a:lnTo>
                      <a:pt x="1083526" y="81958"/>
                    </a:lnTo>
                    <a:cubicBezTo>
                      <a:pt x="1083526" y="103695"/>
                      <a:pt x="1074891" y="124542"/>
                      <a:pt x="1059521" y="139912"/>
                    </a:cubicBezTo>
                    <a:cubicBezTo>
                      <a:pt x="1044151" y="155282"/>
                      <a:pt x="1023304" y="163917"/>
                      <a:pt x="1001568" y="163917"/>
                    </a:cubicBezTo>
                    <a:lnTo>
                      <a:pt x="81958" y="163917"/>
                    </a:lnTo>
                    <a:cubicBezTo>
                      <a:pt x="36694" y="163917"/>
                      <a:pt x="0" y="127223"/>
                      <a:pt x="0" y="81958"/>
                    </a:cubicBezTo>
                    <a:lnTo>
                      <a:pt x="0" y="81958"/>
                    </a:lnTo>
                    <a:cubicBezTo>
                      <a:pt x="0" y="36694"/>
                      <a:pt x="36694" y="0"/>
                      <a:pt x="8195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083526" cy="192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46543" y="223356"/>
              <a:ext cx="4985498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Internal Clock (84MHz)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26571" y="356734"/>
            <a:ext cx="9003296" cy="99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Latar Belakang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95229">
            <a:off x="8299495" y="152115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277" y="2384150"/>
            <a:ext cx="3480684" cy="3289246"/>
          </a:xfrm>
          <a:custGeom>
            <a:avLst/>
            <a:gdLst/>
            <a:ahLst/>
            <a:cxnLst/>
            <a:rect r="r" b="b" t="t" l="l"/>
            <a:pathLst>
              <a:path h="3289246" w="3480684">
                <a:moveTo>
                  <a:pt x="0" y="0"/>
                </a:moveTo>
                <a:lnTo>
                  <a:pt x="3480684" y="0"/>
                </a:lnTo>
                <a:lnTo>
                  <a:pt x="3480684" y="3289246"/>
                </a:lnTo>
                <a:lnTo>
                  <a:pt x="0" y="3289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67960" y="2847002"/>
            <a:ext cx="4298698" cy="2826394"/>
          </a:xfrm>
          <a:custGeom>
            <a:avLst/>
            <a:gdLst/>
            <a:ahLst/>
            <a:cxnLst/>
            <a:rect r="r" b="b" t="t" l="l"/>
            <a:pathLst>
              <a:path h="2826394" w="4298698">
                <a:moveTo>
                  <a:pt x="0" y="0"/>
                </a:moveTo>
                <a:lnTo>
                  <a:pt x="4298698" y="0"/>
                </a:lnTo>
                <a:lnTo>
                  <a:pt x="4298698" y="2826394"/>
                </a:lnTo>
                <a:lnTo>
                  <a:pt x="0" y="2826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15067" y="2847002"/>
            <a:ext cx="3021179" cy="2994744"/>
          </a:xfrm>
          <a:custGeom>
            <a:avLst/>
            <a:gdLst/>
            <a:ahLst/>
            <a:cxnLst/>
            <a:rect r="r" b="b" t="t" l="l"/>
            <a:pathLst>
              <a:path h="2994744" w="3021179">
                <a:moveTo>
                  <a:pt x="0" y="0"/>
                </a:moveTo>
                <a:lnTo>
                  <a:pt x="3021180" y="0"/>
                </a:lnTo>
                <a:lnTo>
                  <a:pt x="3021180" y="2994744"/>
                </a:lnTo>
                <a:lnTo>
                  <a:pt x="0" y="2994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83503" y="2474664"/>
            <a:ext cx="3126633" cy="3079734"/>
          </a:xfrm>
          <a:custGeom>
            <a:avLst/>
            <a:gdLst/>
            <a:ahLst/>
            <a:cxnLst/>
            <a:rect r="r" b="b" t="t" l="l"/>
            <a:pathLst>
              <a:path h="3079734" w="3126633">
                <a:moveTo>
                  <a:pt x="0" y="0"/>
                </a:moveTo>
                <a:lnTo>
                  <a:pt x="3126633" y="0"/>
                </a:lnTo>
                <a:lnTo>
                  <a:pt x="3126633" y="3079733"/>
                </a:lnTo>
                <a:lnTo>
                  <a:pt x="0" y="30797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72165" y="6352230"/>
            <a:ext cx="493490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b="true" sz="2000">
                <a:solidFill>
                  <a:srgbClr val="274D10"/>
                </a:solidFill>
                <a:latin typeface="Poppins Bold"/>
                <a:ea typeface="Poppins Bold"/>
                <a:cs typeface="Poppins Bold"/>
                <a:sym typeface="Poppins Bold"/>
              </a:rPr>
              <a:t>Menurut Badan Pusat Statistik 2023,  </a:t>
            </a: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Masyarakat Indonesia yang bermata pencaharian sebagai petani </a:t>
            </a:r>
            <a:r>
              <a:rPr lang="en-US" b="true" sz="2000">
                <a:solidFill>
                  <a:srgbClr val="274D10"/>
                </a:solidFill>
                <a:latin typeface="Poppins Bold"/>
                <a:ea typeface="Poppins Bold"/>
                <a:cs typeface="Poppins Bold"/>
                <a:sym typeface="Poppins Bold"/>
              </a:rPr>
              <a:t>27.368.114 Petani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5299" y="6352230"/>
            <a:ext cx="637740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Berdasarkan kondisi aktualnya belum banyak teknologi pertanian di Indonesia yang sesuai, dan</a:t>
            </a:r>
            <a:r>
              <a:rPr lang="en-US" b="true" sz="2000">
                <a:solidFill>
                  <a:srgbClr val="274D10"/>
                </a:solidFill>
                <a:latin typeface="Poppins Bold"/>
                <a:ea typeface="Poppins Bold"/>
                <a:cs typeface="Poppins Bold"/>
                <a:sym typeface="Poppins Bold"/>
              </a:rPr>
              <a:t> menurut data hanya sebanyak 2,61 juta petani yang awarre akan teknologi dalam bidang pertanian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09296" y="6352230"/>
            <a:ext cx="435782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Solusi Inovatif dengan pemanfaatan Teknologi untuk mendukung program pemerintah </a:t>
            </a:r>
            <a:r>
              <a:rPr lang="en-US" b="true" sz="2000">
                <a:solidFill>
                  <a:srgbClr val="274D10"/>
                </a:solidFill>
                <a:latin typeface="Poppins Bold"/>
                <a:ea typeface="Poppins Bold"/>
                <a:cs typeface="Poppins Bold"/>
                <a:sym typeface="Poppins Bold"/>
              </a:rPr>
              <a:t>“SDGs poin ke 2,8,9 dan 15”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751" y="1994682"/>
            <a:ext cx="4882185" cy="5796202"/>
          </a:xfrm>
          <a:custGeom>
            <a:avLst/>
            <a:gdLst/>
            <a:ahLst/>
            <a:cxnLst/>
            <a:rect r="r" b="b" t="t" l="l"/>
            <a:pathLst>
              <a:path h="5796202" w="4882185">
                <a:moveTo>
                  <a:pt x="0" y="0"/>
                </a:moveTo>
                <a:lnTo>
                  <a:pt x="4882185" y="0"/>
                </a:lnTo>
                <a:lnTo>
                  <a:pt x="4882185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81499" y="1994682"/>
            <a:ext cx="4787104" cy="5825403"/>
          </a:xfrm>
          <a:custGeom>
            <a:avLst/>
            <a:gdLst/>
            <a:ahLst/>
            <a:cxnLst/>
            <a:rect r="r" b="b" t="t" l="l"/>
            <a:pathLst>
              <a:path h="5825403" w="4787104">
                <a:moveTo>
                  <a:pt x="0" y="0"/>
                </a:moveTo>
                <a:lnTo>
                  <a:pt x="4787104" y="0"/>
                </a:lnTo>
                <a:lnTo>
                  <a:pt x="4787104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6803" y="2008117"/>
            <a:ext cx="4852497" cy="5811968"/>
          </a:xfrm>
          <a:custGeom>
            <a:avLst/>
            <a:gdLst/>
            <a:ahLst/>
            <a:cxnLst/>
            <a:rect r="r" b="b" t="t" l="l"/>
            <a:pathLst>
              <a:path h="5811968" w="4852497">
                <a:moveTo>
                  <a:pt x="0" y="0"/>
                </a:moveTo>
                <a:lnTo>
                  <a:pt x="4852497" y="0"/>
                </a:lnTo>
                <a:lnTo>
                  <a:pt x="4852497" y="5811968"/>
                </a:lnTo>
                <a:lnTo>
                  <a:pt x="0" y="581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43837" y="7895830"/>
            <a:ext cx="4114013" cy="622372"/>
            <a:chOff x="0" y="0"/>
            <a:chExt cx="5485351" cy="829829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5485351" cy="829829"/>
              <a:chOff x="0" y="0"/>
              <a:chExt cx="1083526" cy="16391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083526" cy="163917"/>
              </a:xfrm>
              <a:custGeom>
                <a:avLst/>
                <a:gdLst/>
                <a:ahLst/>
                <a:cxnLst/>
                <a:rect r="r" b="b" t="t" l="l"/>
                <a:pathLst>
                  <a:path h="163917" w="1083526">
                    <a:moveTo>
                      <a:pt x="81958" y="0"/>
                    </a:moveTo>
                    <a:lnTo>
                      <a:pt x="1001568" y="0"/>
                    </a:lnTo>
                    <a:cubicBezTo>
                      <a:pt x="1046832" y="0"/>
                      <a:pt x="1083526" y="36694"/>
                      <a:pt x="1083526" y="81958"/>
                    </a:cubicBezTo>
                    <a:lnTo>
                      <a:pt x="1083526" y="81958"/>
                    </a:lnTo>
                    <a:cubicBezTo>
                      <a:pt x="1083526" y="103695"/>
                      <a:pt x="1074891" y="124542"/>
                      <a:pt x="1059521" y="139912"/>
                    </a:cubicBezTo>
                    <a:cubicBezTo>
                      <a:pt x="1044151" y="155282"/>
                      <a:pt x="1023304" y="163917"/>
                      <a:pt x="1001568" y="163917"/>
                    </a:cubicBezTo>
                    <a:lnTo>
                      <a:pt x="81958" y="163917"/>
                    </a:lnTo>
                    <a:cubicBezTo>
                      <a:pt x="36694" y="163917"/>
                      <a:pt x="0" y="127223"/>
                      <a:pt x="0" y="81958"/>
                    </a:cubicBezTo>
                    <a:lnTo>
                      <a:pt x="0" y="81958"/>
                    </a:lnTo>
                    <a:cubicBezTo>
                      <a:pt x="0" y="36694"/>
                      <a:pt x="36694" y="0"/>
                      <a:pt x="8195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28575"/>
                <a:ext cx="1083526" cy="192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46543" y="223356"/>
              <a:ext cx="4985498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Motor (PWM 1000Hz)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118044" y="7895830"/>
            <a:ext cx="4114013" cy="622372"/>
            <a:chOff x="0" y="0"/>
            <a:chExt cx="5485351" cy="829829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485351" cy="829829"/>
              <a:chOff x="0" y="0"/>
              <a:chExt cx="1083526" cy="16391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83526" cy="163917"/>
              </a:xfrm>
              <a:custGeom>
                <a:avLst/>
                <a:gdLst/>
                <a:ahLst/>
                <a:cxnLst/>
                <a:rect r="r" b="b" t="t" l="l"/>
                <a:pathLst>
                  <a:path h="163917" w="1083526">
                    <a:moveTo>
                      <a:pt x="81958" y="0"/>
                    </a:moveTo>
                    <a:lnTo>
                      <a:pt x="1001568" y="0"/>
                    </a:lnTo>
                    <a:cubicBezTo>
                      <a:pt x="1046832" y="0"/>
                      <a:pt x="1083526" y="36694"/>
                      <a:pt x="1083526" y="81958"/>
                    </a:cubicBezTo>
                    <a:lnTo>
                      <a:pt x="1083526" y="81958"/>
                    </a:lnTo>
                    <a:cubicBezTo>
                      <a:pt x="1083526" y="103695"/>
                      <a:pt x="1074891" y="124542"/>
                      <a:pt x="1059521" y="139912"/>
                    </a:cubicBezTo>
                    <a:cubicBezTo>
                      <a:pt x="1044151" y="155282"/>
                      <a:pt x="1023304" y="163917"/>
                      <a:pt x="1001568" y="163917"/>
                    </a:cubicBezTo>
                    <a:lnTo>
                      <a:pt x="81958" y="163917"/>
                    </a:lnTo>
                    <a:cubicBezTo>
                      <a:pt x="36694" y="163917"/>
                      <a:pt x="0" y="127223"/>
                      <a:pt x="0" y="81958"/>
                    </a:cubicBezTo>
                    <a:lnTo>
                      <a:pt x="0" y="81958"/>
                    </a:lnTo>
                    <a:cubicBezTo>
                      <a:pt x="0" y="36694"/>
                      <a:pt x="36694" y="0"/>
                      <a:pt x="8195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083526" cy="192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6543" y="223356"/>
              <a:ext cx="4985498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Servo (PWM 50Hz)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776045" y="7895830"/>
            <a:ext cx="4114013" cy="622372"/>
            <a:chOff x="0" y="0"/>
            <a:chExt cx="5485351" cy="82982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485351" cy="829829"/>
              <a:chOff x="0" y="0"/>
              <a:chExt cx="1083526" cy="16391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83526" cy="163917"/>
              </a:xfrm>
              <a:custGeom>
                <a:avLst/>
                <a:gdLst/>
                <a:ahLst/>
                <a:cxnLst/>
                <a:rect r="r" b="b" t="t" l="l"/>
                <a:pathLst>
                  <a:path h="163917" w="1083526">
                    <a:moveTo>
                      <a:pt x="81958" y="0"/>
                    </a:moveTo>
                    <a:lnTo>
                      <a:pt x="1001568" y="0"/>
                    </a:lnTo>
                    <a:cubicBezTo>
                      <a:pt x="1046832" y="0"/>
                      <a:pt x="1083526" y="36694"/>
                      <a:pt x="1083526" y="81958"/>
                    </a:cubicBezTo>
                    <a:lnTo>
                      <a:pt x="1083526" y="81958"/>
                    </a:lnTo>
                    <a:cubicBezTo>
                      <a:pt x="1083526" y="103695"/>
                      <a:pt x="1074891" y="124542"/>
                      <a:pt x="1059521" y="139912"/>
                    </a:cubicBezTo>
                    <a:cubicBezTo>
                      <a:pt x="1044151" y="155282"/>
                      <a:pt x="1023304" y="163917"/>
                      <a:pt x="1001568" y="163917"/>
                    </a:cubicBezTo>
                    <a:lnTo>
                      <a:pt x="81958" y="163917"/>
                    </a:lnTo>
                    <a:cubicBezTo>
                      <a:pt x="36694" y="163917"/>
                      <a:pt x="0" y="127223"/>
                      <a:pt x="0" y="81958"/>
                    </a:cubicBezTo>
                    <a:lnTo>
                      <a:pt x="0" y="81958"/>
                    </a:lnTo>
                    <a:cubicBezTo>
                      <a:pt x="0" y="36694"/>
                      <a:pt x="36694" y="0"/>
                      <a:pt x="8195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083526" cy="1924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6543" y="223356"/>
              <a:ext cx="4985498" cy="392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Soil Moisture (ADC)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773986" y="8806066"/>
            <a:ext cx="5005041" cy="1255284"/>
          </a:xfrm>
          <a:custGeom>
            <a:avLst/>
            <a:gdLst/>
            <a:ahLst/>
            <a:cxnLst/>
            <a:rect r="r" b="b" t="t" l="l"/>
            <a:pathLst>
              <a:path h="1255284" w="5005041">
                <a:moveTo>
                  <a:pt x="0" y="0"/>
                </a:moveTo>
                <a:lnTo>
                  <a:pt x="5005041" y="0"/>
                </a:lnTo>
                <a:lnTo>
                  <a:pt x="5005041" y="1255283"/>
                </a:lnTo>
                <a:lnTo>
                  <a:pt x="0" y="1255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3137211" y="578632"/>
            <a:ext cx="1201357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KONFIGURASI TIMER PWM DAN ADC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78928" y="1783620"/>
            <a:ext cx="13330143" cy="7050653"/>
          </a:xfrm>
          <a:custGeom>
            <a:avLst/>
            <a:gdLst/>
            <a:ahLst/>
            <a:cxnLst/>
            <a:rect r="r" b="b" t="t" l="l"/>
            <a:pathLst>
              <a:path h="7050653" w="13330143">
                <a:moveTo>
                  <a:pt x="0" y="0"/>
                </a:moveTo>
                <a:lnTo>
                  <a:pt x="13330144" y="0"/>
                </a:lnTo>
                <a:lnTo>
                  <a:pt x="13330144" y="7050653"/>
                </a:lnTo>
                <a:lnTo>
                  <a:pt x="0" y="7050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53" b="-736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367570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(MOTOR)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922952"/>
            <a:ext cx="13457222" cy="6996690"/>
          </a:xfrm>
          <a:custGeom>
            <a:avLst/>
            <a:gdLst/>
            <a:ahLst/>
            <a:cxnLst/>
            <a:rect r="r" b="b" t="t" l="l"/>
            <a:pathLst>
              <a:path h="6996690" w="13457222">
                <a:moveTo>
                  <a:pt x="0" y="0"/>
                </a:moveTo>
                <a:lnTo>
                  <a:pt x="13457222" y="0"/>
                </a:lnTo>
                <a:lnTo>
                  <a:pt x="13457222" y="6996690"/>
                </a:lnTo>
                <a:lnTo>
                  <a:pt x="0" y="699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818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(SERVO)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496961" y="460199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922952"/>
            <a:ext cx="13457222" cy="7104617"/>
          </a:xfrm>
          <a:custGeom>
            <a:avLst/>
            <a:gdLst/>
            <a:ahLst/>
            <a:cxnLst/>
            <a:rect r="r" b="b" t="t" l="l"/>
            <a:pathLst>
              <a:path h="7104617" w="13457222">
                <a:moveTo>
                  <a:pt x="0" y="0"/>
                </a:moveTo>
                <a:lnTo>
                  <a:pt x="13457222" y="0"/>
                </a:lnTo>
                <a:lnTo>
                  <a:pt x="13457222" y="7104617"/>
                </a:lnTo>
                <a:lnTo>
                  <a:pt x="0" y="710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54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(SOIL MOISTURE)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38456" y="1922952"/>
            <a:ext cx="13411089" cy="6969708"/>
          </a:xfrm>
          <a:custGeom>
            <a:avLst/>
            <a:gdLst/>
            <a:ahLst/>
            <a:cxnLst/>
            <a:rect r="r" b="b" t="t" l="l"/>
            <a:pathLst>
              <a:path h="6969708" w="13411089">
                <a:moveTo>
                  <a:pt x="0" y="0"/>
                </a:moveTo>
                <a:lnTo>
                  <a:pt x="13411088" y="0"/>
                </a:lnTo>
                <a:lnTo>
                  <a:pt x="13411088" y="6969708"/>
                </a:lnTo>
                <a:lnTo>
                  <a:pt x="0" y="6969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43" b="-860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(PUMP)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38456" y="1922952"/>
            <a:ext cx="13411089" cy="7050653"/>
          </a:xfrm>
          <a:custGeom>
            <a:avLst/>
            <a:gdLst/>
            <a:ahLst/>
            <a:cxnLst/>
            <a:rect r="r" b="b" t="t" l="l"/>
            <a:pathLst>
              <a:path h="7050653" w="13411089">
                <a:moveTo>
                  <a:pt x="0" y="0"/>
                </a:moveTo>
                <a:lnTo>
                  <a:pt x="13411088" y="0"/>
                </a:lnTo>
                <a:lnTo>
                  <a:pt x="13411088" y="7050653"/>
                </a:lnTo>
                <a:lnTo>
                  <a:pt x="0" y="70506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43" b="-736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(DHT11)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922952"/>
            <a:ext cx="13457222" cy="7104617"/>
          </a:xfrm>
          <a:custGeom>
            <a:avLst/>
            <a:gdLst/>
            <a:ahLst/>
            <a:cxnLst/>
            <a:rect r="r" b="b" t="t" l="l"/>
            <a:pathLst>
              <a:path h="7104617" w="13457222">
                <a:moveTo>
                  <a:pt x="0" y="0"/>
                </a:moveTo>
                <a:lnTo>
                  <a:pt x="13457222" y="0"/>
                </a:lnTo>
                <a:lnTo>
                  <a:pt x="13457222" y="7104617"/>
                </a:lnTo>
                <a:lnTo>
                  <a:pt x="0" y="7104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546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MAIN BOARD (MAIN)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14487">
            <a:off x="10248020" y="9170812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695229">
            <a:off x="16414795" y="1665787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7123" y="2234903"/>
            <a:ext cx="17218720" cy="7353692"/>
            <a:chOff x="0" y="0"/>
            <a:chExt cx="22958294" cy="980492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376480" cy="9804922"/>
              <a:chOff x="0" y="0"/>
              <a:chExt cx="2049675" cy="1936775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49675" cy="1936775"/>
              </a:xfrm>
              <a:custGeom>
                <a:avLst/>
                <a:gdLst/>
                <a:ahLst/>
                <a:cxnLst/>
                <a:rect r="r" b="b" t="t" l="l"/>
                <a:pathLst>
                  <a:path h="1936775" w="2049675">
                    <a:moveTo>
                      <a:pt x="50735" y="0"/>
                    </a:moveTo>
                    <a:lnTo>
                      <a:pt x="1998940" y="0"/>
                    </a:lnTo>
                    <a:cubicBezTo>
                      <a:pt x="2026960" y="0"/>
                      <a:pt x="2049675" y="22715"/>
                      <a:pt x="2049675" y="50735"/>
                    </a:cubicBezTo>
                    <a:lnTo>
                      <a:pt x="2049675" y="1886040"/>
                    </a:lnTo>
                    <a:cubicBezTo>
                      <a:pt x="2049675" y="1899495"/>
                      <a:pt x="2044330" y="1912400"/>
                      <a:pt x="2034815" y="1921915"/>
                    </a:cubicBezTo>
                    <a:cubicBezTo>
                      <a:pt x="2025300" y="1931430"/>
                      <a:pt x="2012396" y="1936775"/>
                      <a:pt x="1998940" y="1936775"/>
                    </a:cubicBezTo>
                    <a:lnTo>
                      <a:pt x="50735" y="1936775"/>
                    </a:lnTo>
                    <a:cubicBezTo>
                      <a:pt x="37279" y="1936775"/>
                      <a:pt x="24375" y="1931430"/>
                      <a:pt x="14860" y="1921915"/>
                    </a:cubicBezTo>
                    <a:cubicBezTo>
                      <a:pt x="5345" y="1912400"/>
                      <a:pt x="0" y="1899495"/>
                      <a:pt x="0" y="1886040"/>
                    </a:cubicBezTo>
                    <a:lnTo>
                      <a:pt x="0" y="50735"/>
                    </a:lnTo>
                    <a:cubicBezTo>
                      <a:pt x="0" y="37279"/>
                      <a:pt x="5345" y="24375"/>
                      <a:pt x="14860" y="14860"/>
                    </a:cubicBezTo>
                    <a:cubicBezTo>
                      <a:pt x="24375" y="5345"/>
                      <a:pt x="37279" y="0"/>
                      <a:pt x="5073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2049675" cy="19653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0682959" y="1356935"/>
              <a:ext cx="12275335" cy="5814922"/>
              <a:chOff x="0" y="0"/>
              <a:chExt cx="2424758" cy="114862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424758" cy="1148627"/>
              </a:xfrm>
              <a:custGeom>
                <a:avLst/>
                <a:gdLst/>
                <a:ahLst/>
                <a:cxnLst/>
                <a:rect r="r" b="b" t="t" l="l"/>
                <a:pathLst>
                  <a:path h="1148627" w="2424758">
                    <a:moveTo>
                      <a:pt x="42887" y="0"/>
                    </a:moveTo>
                    <a:lnTo>
                      <a:pt x="2381871" y="0"/>
                    </a:lnTo>
                    <a:cubicBezTo>
                      <a:pt x="2405556" y="0"/>
                      <a:pt x="2424758" y="19201"/>
                      <a:pt x="2424758" y="42887"/>
                    </a:cubicBezTo>
                    <a:lnTo>
                      <a:pt x="2424758" y="1105740"/>
                    </a:lnTo>
                    <a:cubicBezTo>
                      <a:pt x="2424758" y="1129426"/>
                      <a:pt x="2405556" y="1148627"/>
                      <a:pt x="2381871" y="1148627"/>
                    </a:cubicBezTo>
                    <a:lnTo>
                      <a:pt x="42887" y="1148627"/>
                    </a:lnTo>
                    <a:cubicBezTo>
                      <a:pt x="19201" y="1148627"/>
                      <a:pt x="0" y="1129426"/>
                      <a:pt x="0" y="1105740"/>
                    </a:cubicBezTo>
                    <a:lnTo>
                      <a:pt x="0" y="42887"/>
                    </a:lnTo>
                    <a:cubicBezTo>
                      <a:pt x="0" y="19201"/>
                      <a:pt x="19201" y="0"/>
                      <a:pt x="42887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2424758" cy="11772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0900891" y="1731678"/>
              <a:ext cx="11797786" cy="5338498"/>
            </a:xfrm>
            <a:custGeom>
              <a:avLst/>
              <a:gdLst/>
              <a:ahLst/>
              <a:cxnLst/>
              <a:rect r="r" b="b" t="t" l="l"/>
              <a:pathLst>
                <a:path h="5338498" w="11797786">
                  <a:moveTo>
                    <a:pt x="0" y="0"/>
                  </a:moveTo>
                  <a:lnTo>
                    <a:pt x="11797786" y="0"/>
                  </a:lnTo>
                  <a:lnTo>
                    <a:pt x="11797786" y="5338498"/>
                  </a:lnTo>
                  <a:lnTo>
                    <a:pt x="0" y="5338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16570" y="315118"/>
              <a:ext cx="9211426" cy="9227390"/>
            </a:xfrm>
            <a:custGeom>
              <a:avLst/>
              <a:gdLst/>
              <a:ahLst/>
              <a:cxnLst/>
              <a:rect r="r" b="b" t="t" l="l"/>
              <a:pathLst>
                <a:path h="9227390" w="9211426">
                  <a:moveTo>
                    <a:pt x="0" y="0"/>
                  </a:moveTo>
                  <a:lnTo>
                    <a:pt x="9211426" y="0"/>
                  </a:lnTo>
                  <a:lnTo>
                    <a:pt x="9211426" y="9227391"/>
                  </a:lnTo>
                  <a:lnTo>
                    <a:pt x="0" y="9227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137211" y="578632"/>
            <a:ext cx="12013579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KONFIGURASI PIN DAN CLOCK PADA IOC CONTROLLER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65473" y="2008677"/>
            <a:ext cx="5502487" cy="1884264"/>
            <a:chOff x="0" y="0"/>
            <a:chExt cx="1449215" cy="4962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9215" cy="496267"/>
            </a:xfrm>
            <a:custGeom>
              <a:avLst/>
              <a:gdLst/>
              <a:ahLst/>
              <a:cxnLst/>
              <a:rect r="r" b="b" t="t" l="l"/>
              <a:pathLst>
                <a:path h="496267" w="1449215">
                  <a:moveTo>
                    <a:pt x="71756" y="0"/>
                  </a:moveTo>
                  <a:lnTo>
                    <a:pt x="1377458" y="0"/>
                  </a:lnTo>
                  <a:cubicBezTo>
                    <a:pt x="1396489" y="0"/>
                    <a:pt x="1414741" y="7560"/>
                    <a:pt x="1428198" y="21017"/>
                  </a:cubicBezTo>
                  <a:cubicBezTo>
                    <a:pt x="1441655" y="34474"/>
                    <a:pt x="1449215" y="52725"/>
                    <a:pt x="1449215" y="71756"/>
                  </a:cubicBezTo>
                  <a:lnTo>
                    <a:pt x="1449215" y="424511"/>
                  </a:lnTo>
                  <a:cubicBezTo>
                    <a:pt x="1449215" y="443542"/>
                    <a:pt x="1441655" y="461793"/>
                    <a:pt x="1428198" y="475250"/>
                  </a:cubicBezTo>
                  <a:cubicBezTo>
                    <a:pt x="1414741" y="488707"/>
                    <a:pt x="1396489" y="496267"/>
                    <a:pt x="1377458" y="496267"/>
                  </a:cubicBezTo>
                  <a:lnTo>
                    <a:pt x="71756" y="496267"/>
                  </a:lnTo>
                  <a:cubicBezTo>
                    <a:pt x="52725" y="496267"/>
                    <a:pt x="34474" y="488707"/>
                    <a:pt x="21017" y="475250"/>
                  </a:cubicBezTo>
                  <a:cubicBezTo>
                    <a:pt x="7560" y="461793"/>
                    <a:pt x="0" y="443542"/>
                    <a:pt x="0" y="424511"/>
                  </a:cubicBezTo>
                  <a:lnTo>
                    <a:pt x="0" y="71756"/>
                  </a:lnTo>
                  <a:cubicBezTo>
                    <a:pt x="0" y="52725"/>
                    <a:pt x="7560" y="34474"/>
                    <a:pt x="21017" y="21017"/>
                  </a:cubicBezTo>
                  <a:cubicBezTo>
                    <a:pt x="34474" y="7560"/>
                    <a:pt x="52725" y="0"/>
                    <a:pt x="71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49215" cy="524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H="true">
            <a:off x="3749372" y="3892941"/>
            <a:ext cx="467345" cy="1046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692365" y="4938965"/>
            <a:ext cx="4114013" cy="1727272"/>
            <a:chOff x="0" y="0"/>
            <a:chExt cx="5485351" cy="2303029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485351" cy="2303029"/>
              <a:chOff x="0" y="0"/>
              <a:chExt cx="1083526" cy="45491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83526" cy="454919"/>
              </a:xfrm>
              <a:custGeom>
                <a:avLst/>
                <a:gdLst/>
                <a:ahLst/>
                <a:cxnLst/>
                <a:rect r="r" b="b" t="t" l="l"/>
                <a:pathLst>
                  <a:path h="454919" w="1083526">
                    <a:moveTo>
                      <a:pt x="95974" y="0"/>
                    </a:moveTo>
                    <a:lnTo>
                      <a:pt x="987552" y="0"/>
                    </a:lnTo>
                    <a:cubicBezTo>
                      <a:pt x="1013006" y="0"/>
                      <a:pt x="1037417" y="10112"/>
                      <a:pt x="1055416" y="28110"/>
                    </a:cubicBezTo>
                    <a:cubicBezTo>
                      <a:pt x="1073415" y="46109"/>
                      <a:pt x="1083526" y="70520"/>
                      <a:pt x="1083526" y="95974"/>
                    </a:cubicBezTo>
                    <a:lnTo>
                      <a:pt x="1083526" y="358945"/>
                    </a:lnTo>
                    <a:cubicBezTo>
                      <a:pt x="1083526" y="384399"/>
                      <a:pt x="1073415" y="408811"/>
                      <a:pt x="1055416" y="426809"/>
                    </a:cubicBezTo>
                    <a:cubicBezTo>
                      <a:pt x="1037417" y="444808"/>
                      <a:pt x="1013006" y="454919"/>
                      <a:pt x="987552" y="454919"/>
                    </a:cubicBezTo>
                    <a:lnTo>
                      <a:pt x="95974" y="454919"/>
                    </a:lnTo>
                    <a:cubicBezTo>
                      <a:pt x="70520" y="454919"/>
                      <a:pt x="46109" y="444808"/>
                      <a:pt x="28110" y="426809"/>
                    </a:cubicBezTo>
                    <a:cubicBezTo>
                      <a:pt x="10112" y="408811"/>
                      <a:pt x="0" y="384399"/>
                      <a:pt x="0" y="358945"/>
                    </a:cubicBezTo>
                    <a:lnTo>
                      <a:pt x="0" y="95974"/>
                    </a:lnTo>
                    <a:cubicBezTo>
                      <a:pt x="0" y="70520"/>
                      <a:pt x="10112" y="46109"/>
                      <a:pt x="28110" y="28110"/>
                    </a:cubicBezTo>
                    <a:cubicBezTo>
                      <a:pt x="46109" y="10112"/>
                      <a:pt x="70520" y="0"/>
                      <a:pt x="959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1083526" cy="4834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46543" y="223356"/>
              <a:ext cx="4985498" cy="1865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Menginisialisasi NRF24 dan mengatur pada mode transmit sekaligus mengosongkan data array sebelum digunakan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711418" y="7199636"/>
            <a:ext cx="4114013" cy="888009"/>
            <a:chOff x="0" y="0"/>
            <a:chExt cx="5485351" cy="118401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485351" cy="1184013"/>
              <a:chOff x="0" y="0"/>
              <a:chExt cx="1083526" cy="23387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083526" cy="233879"/>
              </a:xfrm>
              <a:custGeom>
                <a:avLst/>
                <a:gdLst/>
                <a:ahLst/>
                <a:cxnLst/>
                <a:rect r="r" b="b" t="t" l="l"/>
                <a:pathLst>
                  <a:path h="233879" w="1083526">
                    <a:moveTo>
                      <a:pt x="95974" y="0"/>
                    </a:moveTo>
                    <a:lnTo>
                      <a:pt x="987552" y="0"/>
                    </a:lnTo>
                    <a:cubicBezTo>
                      <a:pt x="1013006" y="0"/>
                      <a:pt x="1037417" y="10112"/>
                      <a:pt x="1055416" y="28110"/>
                    </a:cubicBezTo>
                    <a:cubicBezTo>
                      <a:pt x="1073415" y="46109"/>
                      <a:pt x="1083526" y="70520"/>
                      <a:pt x="1083526" y="95974"/>
                    </a:cubicBezTo>
                    <a:lnTo>
                      <a:pt x="1083526" y="137905"/>
                    </a:lnTo>
                    <a:cubicBezTo>
                      <a:pt x="1083526" y="163359"/>
                      <a:pt x="1073415" y="187770"/>
                      <a:pt x="1055416" y="205769"/>
                    </a:cubicBezTo>
                    <a:cubicBezTo>
                      <a:pt x="1037417" y="223768"/>
                      <a:pt x="1013006" y="233879"/>
                      <a:pt x="987552" y="233879"/>
                    </a:cubicBezTo>
                    <a:lnTo>
                      <a:pt x="95974" y="233879"/>
                    </a:lnTo>
                    <a:cubicBezTo>
                      <a:pt x="70520" y="233879"/>
                      <a:pt x="46109" y="223768"/>
                      <a:pt x="28110" y="205769"/>
                    </a:cubicBezTo>
                    <a:cubicBezTo>
                      <a:pt x="10112" y="187770"/>
                      <a:pt x="0" y="163359"/>
                      <a:pt x="0" y="137905"/>
                    </a:cubicBezTo>
                    <a:lnTo>
                      <a:pt x="0" y="95974"/>
                    </a:lnTo>
                    <a:cubicBezTo>
                      <a:pt x="0" y="70520"/>
                      <a:pt x="10112" y="46109"/>
                      <a:pt x="28110" y="28110"/>
                    </a:cubicBezTo>
                    <a:cubicBezTo>
                      <a:pt x="46109" y="10112"/>
                      <a:pt x="70520" y="0"/>
                      <a:pt x="959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28575"/>
                <a:ext cx="1083526" cy="2624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46543" y="223356"/>
              <a:ext cx="4985498" cy="760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Fungsi loop untuk membaca nilai ADC dan GPIO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692365" y="2252420"/>
            <a:ext cx="5141481" cy="1456753"/>
          </a:xfrm>
          <a:custGeom>
            <a:avLst/>
            <a:gdLst/>
            <a:ahLst/>
            <a:cxnLst/>
            <a:rect r="r" b="b" t="t" l="l"/>
            <a:pathLst>
              <a:path h="1456753" w="5141481">
                <a:moveTo>
                  <a:pt x="0" y="0"/>
                </a:moveTo>
                <a:lnTo>
                  <a:pt x="5141481" y="0"/>
                </a:lnTo>
                <a:lnTo>
                  <a:pt x="5141481" y="1456753"/>
                </a:lnTo>
                <a:lnTo>
                  <a:pt x="0" y="1456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443303" y="1558925"/>
            <a:ext cx="8172611" cy="7568774"/>
            <a:chOff x="0" y="0"/>
            <a:chExt cx="10896815" cy="1009169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10896815" cy="10091699"/>
              <a:chOff x="0" y="0"/>
              <a:chExt cx="1959779" cy="181498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9779" cy="1814980"/>
              </a:xfrm>
              <a:custGeom>
                <a:avLst/>
                <a:gdLst/>
                <a:ahLst/>
                <a:cxnLst/>
                <a:rect r="r" b="b" t="t" l="l"/>
                <a:pathLst>
                  <a:path h="1814980" w="1959779">
                    <a:moveTo>
                      <a:pt x="48312" y="0"/>
                    </a:moveTo>
                    <a:lnTo>
                      <a:pt x="1911467" y="0"/>
                    </a:lnTo>
                    <a:cubicBezTo>
                      <a:pt x="1938149" y="0"/>
                      <a:pt x="1959779" y="21630"/>
                      <a:pt x="1959779" y="48312"/>
                    </a:cubicBezTo>
                    <a:lnTo>
                      <a:pt x="1959779" y="1766667"/>
                    </a:lnTo>
                    <a:cubicBezTo>
                      <a:pt x="1959779" y="1793350"/>
                      <a:pt x="1938149" y="1814980"/>
                      <a:pt x="1911467" y="1814980"/>
                    </a:cubicBezTo>
                    <a:lnTo>
                      <a:pt x="48312" y="1814980"/>
                    </a:lnTo>
                    <a:cubicBezTo>
                      <a:pt x="21630" y="1814980"/>
                      <a:pt x="0" y="1793350"/>
                      <a:pt x="0" y="1766667"/>
                    </a:cubicBezTo>
                    <a:lnTo>
                      <a:pt x="0" y="48312"/>
                    </a:lnTo>
                    <a:cubicBezTo>
                      <a:pt x="0" y="21630"/>
                      <a:pt x="21630" y="0"/>
                      <a:pt x="4831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1959779" cy="18435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499117" y="177685"/>
              <a:ext cx="10094666" cy="978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/*USER CODE BEGIN 3</a:t>
              </a:r>
            </a:p>
            <a:p>
              <a:pPr algn="just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sConfigPrivate.Rank = ADC_REGULAR_RANK_1;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sConfigPrivate.SamplingTime = ADC_SAMPLETIME_1C</a:t>
              </a: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YCLE_5;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sConfigPrivate.Channel = ADC_CHANNEL_0;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HAL_ADC_ConfigChannel(&amp;hadc1, &amp;sConfigPrivate);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HAL_ADC_Start(&amp;hadc1);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HAL_ADC_PollForConversion(&amp;hadc1,500);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RY = HAL_ADC_GetValue(&amp;hadc1);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HAL_ADC_Stop(&amp;hadc1);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sConfigPrivate.Channel = ADC_CHANNEL_1;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HAL_ADC_ConfigChannel(&amp;hadc1, &amp;sConfigPrivate);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HAL_ADC_Start(&amp;hadc1);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HAL_ADC_PollForConversion(&amp;hadc1,500);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RX = HAL_ADC_GetValue(&amp;hadc1);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HAL_ADC_Stop(&amp;hadc1);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sConfigPrivate.Channel = ADC_CHANNEL_8;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HAL_ADC_ConfigChannel(&amp;hadc1, &amp;sConfigPrivate);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HAL_ADC_Start(&amp;hadc1);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HAL_ADC_PollForConversion(&amp;hadc1,500);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LY = HAL_ADC_GetValue(&amp;hadc1);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HAL_ADC_Stop(&amp;hadc1);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sConfigPrivate.Channel = ADC_CHANNEL_9;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HAL_ADC_ConfigChannel(&amp;hadc1, &amp;sConfigPrivate);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HAL_ADC_Start(&amp;hadc1);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HAL_ADC_PollForConversion(&amp;hadc1,500);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LX = HAL_ADC_GetValue(&amp;hadc1);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HAL_ADC_Stop(&amp;hadc1);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RB = HAL_GPIO_ReadPin(GPIOB, GPIO_PIN_4);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LB = HAL_GPIO_ReadPin(GPIOB, GPIO_PIN_3);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>
            <a:off x="5982461" y="5343312"/>
            <a:ext cx="3460843" cy="17071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5224489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CONTROLLER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V="true">
            <a:off x="5044214" y="2533487"/>
            <a:ext cx="4164095" cy="9023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8995283" y="1858076"/>
            <a:ext cx="4114013" cy="1174822"/>
            <a:chOff x="0" y="0"/>
            <a:chExt cx="5485351" cy="156642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485351" cy="1566429"/>
              <a:chOff x="0" y="0"/>
              <a:chExt cx="1083526" cy="30941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083526" cy="309418"/>
              </a:xfrm>
              <a:custGeom>
                <a:avLst/>
                <a:gdLst/>
                <a:ahLst/>
                <a:cxnLst/>
                <a:rect r="r" b="b" t="t" l="l"/>
                <a:pathLst>
                  <a:path h="309418" w="1083526">
                    <a:moveTo>
                      <a:pt x="95974" y="0"/>
                    </a:moveTo>
                    <a:lnTo>
                      <a:pt x="987552" y="0"/>
                    </a:lnTo>
                    <a:cubicBezTo>
                      <a:pt x="1013006" y="0"/>
                      <a:pt x="1037417" y="10112"/>
                      <a:pt x="1055416" y="28110"/>
                    </a:cubicBezTo>
                    <a:cubicBezTo>
                      <a:pt x="1073415" y="46109"/>
                      <a:pt x="1083526" y="70520"/>
                      <a:pt x="1083526" y="95974"/>
                    </a:cubicBezTo>
                    <a:lnTo>
                      <a:pt x="1083526" y="213444"/>
                    </a:lnTo>
                    <a:cubicBezTo>
                      <a:pt x="1083526" y="238898"/>
                      <a:pt x="1073415" y="263309"/>
                      <a:pt x="1055416" y="281308"/>
                    </a:cubicBezTo>
                    <a:cubicBezTo>
                      <a:pt x="1037417" y="299307"/>
                      <a:pt x="1013006" y="309418"/>
                      <a:pt x="987552" y="309418"/>
                    </a:cubicBezTo>
                    <a:lnTo>
                      <a:pt x="95974" y="309418"/>
                    </a:lnTo>
                    <a:cubicBezTo>
                      <a:pt x="42969" y="309418"/>
                      <a:pt x="0" y="266449"/>
                      <a:pt x="0" y="213444"/>
                    </a:cubicBezTo>
                    <a:lnTo>
                      <a:pt x="0" y="95974"/>
                    </a:lnTo>
                    <a:cubicBezTo>
                      <a:pt x="0" y="70520"/>
                      <a:pt x="10112" y="46109"/>
                      <a:pt x="28110" y="28110"/>
                    </a:cubicBezTo>
                    <a:cubicBezTo>
                      <a:pt x="46109" y="10112"/>
                      <a:pt x="70520" y="0"/>
                      <a:pt x="959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1083526" cy="3379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46543" y="223356"/>
              <a:ext cx="4985498" cy="112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Fungsi loop pengiriman data ADC dan GPIO ke Receiver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242454" y="7016374"/>
            <a:ext cx="4114013" cy="1164234"/>
            <a:chOff x="0" y="0"/>
            <a:chExt cx="5485351" cy="155231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5485351" cy="1552313"/>
              <a:chOff x="0" y="0"/>
              <a:chExt cx="1083526" cy="30663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83526" cy="306630"/>
              </a:xfrm>
              <a:custGeom>
                <a:avLst/>
                <a:gdLst/>
                <a:ahLst/>
                <a:cxnLst/>
                <a:rect r="r" b="b" t="t" l="l"/>
                <a:pathLst>
                  <a:path h="306630" w="1083526">
                    <a:moveTo>
                      <a:pt x="95974" y="0"/>
                    </a:moveTo>
                    <a:lnTo>
                      <a:pt x="987552" y="0"/>
                    </a:lnTo>
                    <a:cubicBezTo>
                      <a:pt x="1013006" y="0"/>
                      <a:pt x="1037417" y="10112"/>
                      <a:pt x="1055416" y="28110"/>
                    </a:cubicBezTo>
                    <a:cubicBezTo>
                      <a:pt x="1073415" y="46109"/>
                      <a:pt x="1083526" y="70520"/>
                      <a:pt x="1083526" y="95974"/>
                    </a:cubicBezTo>
                    <a:lnTo>
                      <a:pt x="1083526" y="210656"/>
                    </a:lnTo>
                    <a:cubicBezTo>
                      <a:pt x="1083526" y="263661"/>
                      <a:pt x="1040557" y="306630"/>
                      <a:pt x="987552" y="306630"/>
                    </a:cubicBezTo>
                    <a:lnTo>
                      <a:pt x="95974" y="306630"/>
                    </a:lnTo>
                    <a:cubicBezTo>
                      <a:pt x="70520" y="306630"/>
                      <a:pt x="46109" y="296518"/>
                      <a:pt x="28110" y="278520"/>
                    </a:cubicBezTo>
                    <a:cubicBezTo>
                      <a:pt x="10112" y="260521"/>
                      <a:pt x="0" y="236110"/>
                      <a:pt x="0" y="210656"/>
                    </a:cubicBezTo>
                    <a:lnTo>
                      <a:pt x="0" y="95974"/>
                    </a:lnTo>
                    <a:cubicBezTo>
                      <a:pt x="0" y="70520"/>
                      <a:pt x="10112" y="46109"/>
                      <a:pt x="28110" y="28110"/>
                    </a:cubicBezTo>
                    <a:cubicBezTo>
                      <a:pt x="46109" y="10112"/>
                      <a:pt x="70520" y="0"/>
                      <a:pt x="9597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1083526" cy="33520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46543" y="223356"/>
              <a:ext cx="4985498" cy="1129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sz="2000">
                  <a:solidFill>
                    <a:srgbClr val="739446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Fungsi loop sebagai indikator arah gerak Joystick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111865" y="3435815"/>
            <a:ext cx="7620803" cy="5274276"/>
            <a:chOff x="0" y="0"/>
            <a:chExt cx="10161070" cy="703236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0161070" cy="7032368"/>
              <a:chOff x="0" y="0"/>
              <a:chExt cx="1827456" cy="126476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827456" cy="1264763"/>
              </a:xfrm>
              <a:custGeom>
                <a:avLst/>
                <a:gdLst/>
                <a:ahLst/>
                <a:cxnLst/>
                <a:rect r="r" b="b" t="t" l="l"/>
                <a:pathLst>
                  <a:path h="1264763" w="1827456">
                    <a:moveTo>
                      <a:pt x="51811" y="0"/>
                    </a:moveTo>
                    <a:lnTo>
                      <a:pt x="1775645" y="0"/>
                    </a:lnTo>
                    <a:cubicBezTo>
                      <a:pt x="1789387" y="0"/>
                      <a:pt x="1802565" y="5459"/>
                      <a:pt x="1812281" y="15175"/>
                    </a:cubicBezTo>
                    <a:cubicBezTo>
                      <a:pt x="1821998" y="24891"/>
                      <a:pt x="1827456" y="38070"/>
                      <a:pt x="1827456" y="51811"/>
                    </a:cubicBezTo>
                    <a:lnTo>
                      <a:pt x="1827456" y="1212952"/>
                    </a:lnTo>
                    <a:cubicBezTo>
                      <a:pt x="1827456" y="1226693"/>
                      <a:pt x="1821998" y="1239872"/>
                      <a:pt x="1812281" y="1249588"/>
                    </a:cubicBezTo>
                    <a:cubicBezTo>
                      <a:pt x="1802565" y="1259304"/>
                      <a:pt x="1789387" y="1264763"/>
                      <a:pt x="1775645" y="1264763"/>
                    </a:cubicBezTo>
                    <a:lnTo>
                      <a:pt x="51811" y="1264763"/>
                    </a:lnTo>
                    <a:cubicBezTo>
                      <a:pt x="38070" y="1264763"/>
                      <a:pt x="24891" y="1259304"/>
                      <a:pt x="15175" y="1249588"/>
                    </a:cubicBezTo>
                    <a:cubicBezTo>
                      <a:pt x="5459" y="1239872"/>
                      <a:pt x="0" y="1226693"/>
                      <a:pt x="0" y="1212952"/>
                    </a:cubicBezTo>
                    <a:lnTo>
                      <a:pt x="0" y="51811"/>
                    </a:lnTo>
                    <a:cubicBezTo>
                      <a:pt x="0" y="38070"/>
                      <a:pt x="5459" y="24891"/>
                      <a:pt x="15175" y="15175"/>
                    </a:cubicBezTo>
                    <a:cubicBezTo>
                      <a:pt x="24891" y="5459"/>
                      <a:pt x="38070" y="0"/>
                      <a:pt x="5181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1827456" cy="129333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24463" y="177685"/>
              <a:ext cx="9836608" cy="643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679"/>
                </a:lnSpc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if (LY &gt; 3000)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</a:t>
              </a: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HAL_GPIO_WritePin(GPIOB, GPIO_PIN_12, GPIO_PIN_S</a:t>
              </a: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 else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GPIO_PIN_12, GPIO_PIN_RESET);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if (LY &lt; 1000)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GPIO_PIN_13, GPIO_PIN_SET);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 else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GPIO_PIN_13, GPIO_PIN_RESET);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if (LX &gt; 3000)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GPIO_PIN_14, GPIO_PIN_SET);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 else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GPIO_PIN_14, GPIO_PIN_RESET);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if (LX &lt; 1000)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GPIO_PIN_15, GPIO_PIN_SET);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 else {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    HAL_GPIO_WritePin(GPIOB, GPIO_PIN_15, GPIO_PIN_RESET);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}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HAL_Delay(100);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}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8356467" y="6072953"/>
            <a:ext cx="1755398" cy="15255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465473" y="3435815"/>
            <a:ext cx="7157483" cy="2910497"/>
            <a:chOff x="0" y="0"/>
            <a:chExt cx="9543311" cy="388066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9543311" cy="3880662"/>
              <a:chOff x="0" y="0"/>
              <a:chExt cx="1885098" cy="766551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885098" cy="766551"/>
              </a:xfrm>
              <a:custGeom>
                <a:avLst/>
                <a:gdLst/>
                <a:ahLst/>
                <a:cxnLst/>
                <a:rect r="r" b="b" t="t" l="l"/>
                <a:pathLst>
                  <a:path h="766551" w="1885098">
                    <a:moveTo>
                      <a:pt x="55164" y="0"/>
                    </a:moveTo>
                    <a:lnTo>
                      <a:pt x="1829934" y="0"/>
                    </a:lnTo>
                    <a:cubicBezTo>
                      <a:pt x="1844565" y="0"/>
                      <a:pt x="1858596" y="5812"/>
                      <a:pt x="1868941" y="16157"/>
                    </a:cubicBezTo>
                    <a:cubicBezTo>
                      <a:pt x="1879286" y="26503"/>
                      <a:pt x="1885098" y="40534"/>
                      <a:pt x="1885098" y="55164"/>
                    </a:cubicBezTo>
                    <a:lnTo>
                      <a:pt x="1885098" y="711386"/>
                    </a:lnTo>
                    <a:cubicBezTo>
                      <a:pt x="1885098" y="726017"/>
                      <a:pt x="1879286" y="740048"/>
                      <a:pt x="1868941" y="750393"/>
                    </a:cubicBezTo>
                    <a:cubicBezTo>
                      <a:pt x="1858596" y="760739"/>
                      <a:pt x="1844565" y="766551"/>
                      <a:pt x="1829934" y="766551"/>
                    </a:cubicBezTo>
                    <a:lnTo>
                      <a:pt x="55164" y="766551"/>
                    </a:lnTo>
                    <a:cubicBezTo>
                      <a:pt x="40534" y="766551"/>
                      <a:pt x="26503" y="760739"/>
                      <a:pt x="16157" y="750393"/>
                    </a:cubicBezTo>
                    <a:cubicBezTo>
                      <a:pt x="5812" y="740048"/>
                      <a:pt x="0" y="726017"/>
                      <a:pt x="0" y="711386"/>
                    </a:cubicBezTo>
                    <a:lnTo>
                      <a:pt x="0" y="55164"/>
                    </a:lnTo>
                    <a:cubicBezTo>
                      <a:pt x="0" y="40534"/>
                      <a:pt x="5812" y="26503"/>
                      <a:pt x="16157" y="16157"/>
                    </a:cubicBezTo>
                    <a:cubicBezTo>
                      <a:pt x="26503" y="5812"/>
                      <a:pt x="40534" y="0"/>
                      <a:pt x="5516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1885098" cy="7951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191027" y="239252"/>
              <a:ext cx="9189237" cy="3362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// Konversi 4 nilai ADC</a:t>
              </a: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(masing-masing 2 byte: MSB dan LSB)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TxData[0] = (uint8_t)(RY &gt;&gt; 8);   // MSB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TxData[1] = (uint8_t)(RY &amp; 0xFF); // LSB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TxData[2] = (uint8_t)(RX &gt;&gt; 8);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TxData[3] = (uint8_t)(RX &amp; 0xFF);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TxData[4] = (uint8_t)(LY &gt;&gt; 8);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TxData[5] = (uint8_t)(LY &amp; 0xFF);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TxData[6] = (uint8_t)(LX &gt;&gt; 8);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TxData[7] = (uint8_t)(LX &amp; 0xFF);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TxData[8] = RB;</a:t>
              </a:r>
            </a:p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Courier Prime"/>
                  <a:ea typeface="Courier Prime"/>
                  <a:cs typeface="Courier Prime"/>
                  <a:sym typeface="Courier Prime"/>
                </a:rPr>
                <a:t>     TxData[9] = LB;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224489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PROGRAM CONTROLLER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445"/>
            <a:ext cx="4694405" cy="2640603"/>
          </a:xfrm>
          <a:custGeom>
            <a:avLst/>
            <a:gdLst/>
            <a:ahLst/>
            <a:cxnLst/>
            <a:rect r="r" b="b" t="t" l="l"/>
            <a:pathLst>
              <a:path h="2640603" w="4694405">
                <a:moveTo>
                  <a:pt x="0" y="0"/>
                </a:moveTo>
                <a:lnTo>
                  <a:pt x="4694405" y="0"/>
                </a:lnTo>
                <a:lnTo>
                  <a:pt x="4694405" y="2640603"/>
                </a:lnTo>
                <a:lnTo>
                  <a:pt x="0" y="2640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00" r="0" b="-1500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35204" y="1028700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2590" y="1028700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34393" y="1028700"/>
            <a:ext cx="3918403" cy="5597719"/>
          </a:xfrm>
          <a:custGeom>
            <a:avLst/>
            <a:gdLst/>
            <a:ahLst/>
            <a:cxnLst/>
            <a:rect r="r" b="b" t="t" l="l"/>
            <a:pathLst>
              <a:path h="5597719" w="3918403">
                <a:moveTo>
                  <a:pt x="0" y="0"/>
                </a:moveTo>
                <a:lnTo>
                  <a:pt x="3918403" y="0"/>
                </a:lnTo>
                <a:lnTo>
                  <a:pt x="3918403" y="5597719"/>
                </a:lnTo>
                <a:lnTo>
                  <a:pt x="0" y="5597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14487">
            <a:off x="1066939" y="3160740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6742586" y="1642942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307884" y="1339746"/>
            <a:ext cx="2569781" cy="3453394"/>
            <a:chOff x="0" y="0"/>
            <a:chExt cx="3663950" cy="4923790"/>
          </a:xfrm>
        </p:grpSpPr>
        <p:sp>
          <p:nvSpPr>
            <p:cNvPr name="Freeform 9" id="9"/>
            <p:cNvSpPr/>
            <p:nvPr/>
          </p:nvSpPr>
          <p:spPr>
            <a:xfrm flipH="false" flipV="false" rot="48000">
              <a:off x="238" y="9104"/>
              <a:ext cx="3663473" cy="4904330"/>
            </a:xfrm>
            <a:custGeom>
              <a:avLst/>
              <a:gdLst/>
              <a:ahLst/>
              <a:cxnLst/>
              <a:rect r="r" b="b" t="t" l="l"/>
              <a:pathLst>
                <a:path h="4904330" w="3663473">
                  <a:moveTo>
                    <a:pt x="3660690" y="4496919"/>
                  </a:moveTo>
                  <a:cubicBezTo>
                    <a:pt x="3663474" y="4696290"/>
                    <a:pt x="3504433" y="4858546"/>
                    <a:pt x="3306333" y="4861312"/>
                  </a:cubicBezTo>
                  <a:lnTo>
                    <a:pt x="424984" y="4901546"/>
                  </a:lnTo>
                  <a:cubicBezTo>
                    <a:pt x="225613" y="4904330"/>
                    <a:pt x="63357" y="4745290"/>
                    <a:pt x="60591" y="4547189"/>
                  </a:cubicBezTo>
                  <a:lnTo>
                    <a:pt x="2784" y="407393"/>
                  </a:lnTo>
                  <a:cubicBezTo>
                    <a:pt x="0" y="208022"/>
                    <a:pt x="159040" y="45766"/>
                    <a:pt x="357141" y="43000"/>
                  </a:cubicBezTo>
                  <a:lnTo>
                    <a:pt x="3237221" y="2783"/>
                  </a:lnTo>
                  <a:cubicBezTo>
                    <a:pt x="3436591" y="0"/>
                    <a:pt x="3598847" y="159040"/>
                    <a:pt x="3601613" y="357140"/>
                  </a:cubicBezTo>
                  <a:lnTo>
                    <a:pt x="3660690" y="4496919"/>
                  </a:lnTo>
                  <a:close/>
                </a:path>
              </a:pathLst>
            </a:custGeom>
            <a:blipFill>
              <a:blip r:embed="rId5"/>
              <a:stretch>
                <a:fillRect l="-29583" t="-40716" r="-40337" b="-4995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BBEC8A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752524" y="1339746"/>
            <a:ext cx="2569781" cy="3453394"/>
            <a:chOff x="0" y="0"/>
            <a:chExt cx="3663950" cy="49237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6"/>
              <a:stretch>
                <a:fillRect l="0" t="-5817" r="0" b="-5817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BBEC8A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213454" y="1339746"/>
            <a:ext cx="2569781" cy="3453394"/>
            <a:chOff x="0" y="0"/>
            <a:chExt cx="3663950" cy="492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7"/>
              <a:stretch>
                <a:fillRect l="0" t="-15732" r="0" b="-1573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BBEC8A"/>
            </a:solidFill>
          </p:spPr>
        </p:sp>
      </p:grpSp>
      <p:sp>
        <p:nvSpPr>
          <p:cNvPr name="Freeform 17" id="17"/>
          <p:cNvSpPr/>
          <p:nvPr/>
        </p:nvSpPr>
        <p:spPr>
          <a:xfrm flipH="true" flipV="false" rot="0">
            <a:off x="-276811" y="6626419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4869585" y="0"/>
                </a:moveTo>
                <a:lnTo>
                  <a:pt x="0" y="0"/>
                </a:lnTo>
                <a:lnTo>
                  <a:pt x="0" y="4114800"/>
                </a:lnTo>
                <a:lnTo>
                  <a:pt x="4869585" y="4114800"/>
                </a:lnTo>
                <a:lnTo>
                  <a:pt x="486958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45950" y="6385101"/>
            <a:ext cx="4869586" cy="4114800"/>
          </a:xfrm>
          <a:custGeom>
            <a:avLst/>
            <a:gdLst/>
            <a:ahLst/>
            <a:cxnLst/>
            <a:rect r="r" b="b" t="t" l="l"/>
            <a:pathLst>
              <a:path h="4114800" w="4869586">
                <a:moveTo>
                  <a:pt x="0" y="0"/>
                </a:moveTo>
                <a:lnTo>
                  <a:pt x="4869586" y="0"/>
                </a:lnTo>
                <a:lnTo>
                  <a:pt x="4869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592986" y="7169344"/>
            <a:ext cx="11102028" cy="196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Anggota</a:t>
            </a:r>
          </a:p>
          <a:p>
            <a:pPr algn="ctr">
              <a:lnSpc>
                <a:spcPts val="7699"/>
              </a:lnSpc>
            </a:pPr>
            <a:r>
              <a:rPr lang="en-US" sz="69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Kelompok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13202" y="5114925"/>
            <a:ext cx="279404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Andik Putra Nazwana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2042231010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64176" y="5114925"/>
            <a:ext cx="286833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Rany Surya Oktavia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2042231060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922009" y="5114925"/>
            <a:ext cx="2227406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A. Maulvin Nazir Z.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2042231028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14487">
            <a:off x="-443583" y="4770623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95229">
            <a:off x="16139837" y="1319133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5744" y="1728608"/>
            <a:ext cx="6841128" cy="2638227"/>
          </a:xfrm>
          <a:custGeom>
            <a:avLst/>
            <a:gdLst/>
            <a:ahLst/>
            <a:cxnLst/>
            <a:rect r="r" b="b" t="t" l="l"/>
            <a:pathLst>
              <a:path h="2638227" w="6841128">
                <a:moveTo>
                  <a:pt x="0" y="0"/>
                </a:moveTo>
                <a:lnTo>
                  <a:pt x="6841127" y="0"/>
                </a:lnTo>
                <a:lnTo>
                  <a:pt x="6841127" y="2638227"/>
                </a:lnTo>
                <a:lnTo>
                  <a:pt x="0" y="2638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7827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82634" y="1728608"/>
            <a:ext cx="3131425" cy="2191997"/>
          </a:xfrm>
          <a:custGeom>
            <a:avLst/>
            <a:gdLst/>
            <a:ahLst/>
            <a:cxnLst/>
            <a:rect r="r" b="b" t="t" l="l"/>
            <a:pathLst>
              <a:path h="2191997" w="3131425">
                <a:moveTo>
                  <a:pt x="0" y="0"/>
                </a:moveTo>
                <a:lnTo>
                  <a:pt x="3131424" y="0"/>
                </a:lnTo>
                <a:lnTo>
                  <a:pt x="3131424" y="2191997"/>
                </a:lnTo>
                <a:lnTo>
                  <a:pt x="0" y="21919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74462" y="1808793"/>
            <a:ext cx="6361526" cy="2031626"/>
            <a:chOff x="0" y="0"/>
            <a:chExt cx="1974504" cy="6305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4504" cy="630580"/>
            </a:xfrm>
            <a:custGeom>
              <a:avLst/>
              <a:gdLst/>
              <a:ahLst/>
              <a:cxnLst/>
              <a:rect r="r" b="b" t="t" l="l"/>
              <a:pathLst>
                <a:path h="630580" w="1974504">
                  <a:moveTo>
                    <a:pt x="62067" y="0"/>
                  </a:moveTo>
                  <a:lnTo>
                    <a:pt x="1912437" y="0"/>
                  </a:lnTo>
                  <a:cubicBezTo>
                    <a:pt x="1928898" y="0"/>
                    <a:pt x="1944685" y="6539"/>
                    <a:pt x="1956325" y="18179"/>
                  </a:cubicBezTo>
                  <a:cubicBezTo>
                    <a:pt x="1967964" y="29819"/>
                    <a:pt x="1974504" y="45605"/>
                    <a:pt x="1974504" y="62067"/>
                  </a:cubicBezTo>
                  <a:lnTo>
                    <a:pt x="1974504" y="568514"/>
                  </a:lnTo>
                  <a:cubicBezTo>
                    <a:pt x="1974504" y="584975"/>
                    <a:pt x="1967964" y="600762"/>
                    <a:pt x="1956325" y="612401"/>
                  </a:cubicBezTo>
                  <a:cubicBezTo>
                    <a:pt x="1944685" y="624041"/>
                    <a:pt x="1928898" y="630580"/>
                    <a:pt x="1912437" y="630580"/>
                  </a:cubicBezTo>
                  <a:lnTo>
                    <a:pt x="62067" y="630580"/>
                  </a:lnTo>
                  <a:cubicBezTo>
                    <a:pt x="45605" y="630580"/>
                    <a:pt x="29819" y="624041"/>
                    <a:pt x="18179" y="612401"/>
                  </a:cubicBezTo>
                  <a:cubicBezTo>
                    <a:pt x="6539" y="600762"/>
                    <a:pt x="0" y="584975"/>
                    <a:pt x="0" y="568514"/>
                  </a:cubicBezTo>
                  <a:lnTo>
                    <a:pt x="0" y="62067"/>
                  </a:lnTo>
                  <a:cubicBezTo>
                    <a:pt x="0" y="45605"/>
                    <a:pt x="6539" y="29819"/>
                    <a:pt x="18179" y="18179"/>
                  </a:cubicBezTo>
                  <a:cubicBezTo>
                    <a:pt x="29819" y="6539"/>
                    <a:pt x="45605" y="0"/>
                    <a:pt x="62067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974504" cy="659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038348" y="2149437"/>
            <a:ext cx="5633752" cy="132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IWDG (Independent Watchdog) berfungsi sebagai mekanisme pengaman sistem untuk mencegah stuck atau crash pada mikrokontroler. Jika sistem tidak me-refresh (menjaga) IWDG dalam waktu tertentu, mikrokontroler akan otomatis di-reset.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93699" y="3994440"/>
            <a:ext cx="5580751" cy="1817640"/>
            <a:chOff x="0" y="0"/>
            <a:chExt cx="7441002" cy="2423520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7441002" cy="2423520"/>
              <a:chOff x="0" y="0"/>
              <a:chExt cx="1974504" cy="64309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74504" cy="643092"/>
              </a:xfrm>
              <a:custGeom>
                <a:avLst/>
                <a:gdLst/>
                <a:ahLst/>
                <a:cxnLst/>
                <a:rect r="r" b="b" t="t" l="l"/>
                <a:pathLst>
                  <a:path h="643092" w="1974504">
                    <a:moveTo>
                      <a:pt x="62067" y="0"/>
                    </a:moveTo>
                    <a:lnTo>
                      <a:pt x="1912437" y="0"/>
                    </a:lnTo>
                    <a:cubicBezTo>
                      <a:pt x="1928898" y="0"/>
                      <a:pt x="1944685" y="6539"/>
                      <a:pt x="1956325" y="18179"/>
                    </a:cubicBezTo>
                    <a:cubicBezTo>
                      <a:pt x="1967964" y="29819"/>
                      <a:pt x="1974504" y="45605"/>
                      <a:pt x="1974504" y="62067"/>
                    </a:cubicBezTo>
                    <a:lnTo>
                      <a:pt x="1974504" y="581025"/>
                    </a:lnTo>
                    <a:cubicBezTo>
                      <a:pt x="1974504" y="597487"/>
                      <a:pt x="1967964" y="613273"/>
                      <a:pt x="1956325" y="624913"/>
                    </a:cubicBezTo>
                    <a:cubicBezTo>
                      <a:pt x="1944685" y="636553"/>
                      <a:pt x="1928898" y="643092"/>
                      <a:pt x="1912437" y="643092"/>
                    </a:cubicBezTo>
                    <a:lnTo>
                      <a:pt x="62067" y="643092"/>
                    </a:lnTo>
                    <a:cubicBezTo>
                      <a:pt x="45605" y="643092"/>
                      <a:pt x="29819" y="636553"/>
                      <a:pt x="18179" y="624913"/>
                    </a:cubicBezTo>
                    <a:cubicBezTo>
                      <a:pt x="6539" y="613273"/>
                      <a:pt x="0" y="597487"/>
                      <a:pt x="0" y="581025"/>
                    </a:cubicBezTo>
                    <a:lnTo>
                      <a:pt x="0" y="62067"/>
                    </a:lnTo>
                    <a:cubicBezTo>
                      <a:pt x="0" y="45605"/>
                      <a:pt x="6539" y="29819"/>
                      <a:pt x="18179" y="18179"/>
                    </a:cubicBezTo>
                    <a:cubicBezTo>
                      <a:pt x="29819" y="6539"/>
                      <a:pt x="45605" y="0"/>
                      <a:pt x="62067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19050"/>
                <a:ext cx="1974504" cy="66214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9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425634" y="412820"/>
              <a:ext cx="6589733" cy="1578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12"/>
                </a:lnSpc>
              </a:pPr>
              <a:r>
                <a:rPr lang="en-US" sz="1927">
                  <a:solidFill>
                    <a:srgbClr val="274D10"/>
                  </a:solidFill>
                  <a:latin typeface="Poppins"/>
                  <a:ea typeface="Poppins"/>
                  <a:cs typeface="Poppins"/>
                  <a:sym typeface="Poppins"/>
                </a:rPr>
                <a:t>Jika timer reset di setting 3 detik maka :</a:t>
              </a:r>
            </a:p>
            <a:p>
              <a:pPr algn="l">
                <a:lnSpc>
                  <a:spcPts val="2312"/>
                </a:lnSpc>
              </a:pPr>
            </a:p>
            <a:p>
              <a:pPr algn="l">
                <a:lnSpc>
                  <a:spcPts val="2312"/>
                </a:lnSpc>
              </a:pPr>
              <a:r>
                <a:rPr lang="en-US" sz="1927">
                  <a:solidFill>
                    <a:srgbClr val="274D10"/>
                  </a:solidFill>
                  <a:latin typeface="Poppins"/>
                  <a:ea typeface="Poppins"/>
                  <a:cs typeface="Poppins"/>
                  <a:sym typeface="Poppins"/>
                </a:rPr>
                <a:t>RL = 3000 x 40000 : (4 x 2^3 x 1000) -1</a:t>
              </a:r>
            </a:p>
            <a:p>
              <a:pPr algn="l">
                <a:lnSpc>
                  <a:spcPts val="2312"/>
                </a:lnSpc>
              </a:pPr>
              <a:r>
                <a:rPr lang="en-US" sz="1927">
                  <a:solidFill>
                    <a:srgbClr val="274D10"/>
                  </a:solidFill>
                  <a:latin typeface="Poppins"/>
                  <a:ea typeface="Poppins"/>
                  <a:cs typeface="Poppins"/>
                  <a:sym typeface="Poppins"/>
                </a:rPr>
                <a:t>RL = 1874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225635" y="1888248"/>
            <a:ext cx="1308437" cy="436914"/>
            <a:chOff x="0" y="0"/>
            <a:chExt cx="344609" cy="11507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4609" cy="115072"/>
            </a:xfrm>
            <a:custGeom>
              <a:avLst/>
              <a:gdLst/>
              <a:ahLst/>
              <a:cxnLst/>
              <a:rect r="r" b="b" t="t" l="l"/>
              <a:pathLst>
                <a:path h="115072" w="344609">
                  <a:moveTo>
                    <a:pt x="0" y="0"/>
                  </a:moveTo>
                  <a:lnTo>
                    <a:pt x="344609" y="0"/>
                  </a:lnTo>
                  <a:lnTo>
                    <a:pt x="344609" y="115072"/>
                  </a:lnTo>
                  <a:lnTo>
                    <a:pt x="0" y="11507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344609" cy="143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8493699" y="5964480"/>
            <a:ext cx="5580751" cy="1597249"/>
          </a:xfrm>
          <a:custGeom>
            <a:avLst/>
            <a:gdLst/>
            <a:ahLst/>
            <a:cxnLst/>
            <a:rect r="r" b="b" t="t" l="l"/>
            <a:pathLst>
              <a:path h="1597249" w="5580751">
                <a:moveTo>
                  <a:pt x="0" y="0"/>
                </a:moveTo>
                <a:lnTo>
                  <a:pt x="5580751" y="0"/>
                </a:lnTo>
                <a:lnTo>
                  <a:pt x="5580751" y="1597250"/>
                </a:lnTo>
                <a:lnTo>
                  <a:pt x="0" y="1597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55744" y="4604960"/>
            <a:ext cx="6841128" cy="2922835"/>
          </a:xfrm>
          <a:custGeom>
            <a:avLst/>
            <a:gdLst/>
            <a:ahLst/>
            <a:cxnLst/>
            <a:rect r="r" b="b" t="t" l="l"/>
            <a:pathLst>
              <a:path h="2922835" w="6841128">
                <a:moveTo>
                  <a:pt x="0" y="0"/>
                </a:moveTo>
                <a:lnTo>
                  <a:pt x="6841127" y="0"/>
                </a:lnTo>
                <a:lnTo>
                  <a:pt x="6841127" y="2922835"/>
                </a:lnTo>
                <a:lnTo>
                  <a:pt x="0" y="2922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8808822" y="2585312"/>
            <a:ext cx="2145386" cy="545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Independent Watcdog Timer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32938" y="2217848"/>
            <a:ext cx="2097154" cy="39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4"/>
              </a:lnSpc>
              <a:spcBef>
                <a:spcPct val="0"/>
              </a:spcBef>
            </a:pPr>
            <a:r>
              <a:rPr lang="en-US" sz="2637">
                <a:solidFill>
                  <a:srgbClr val="274D1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IWDG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759229" y="619125"/>
            <a:ext cx="1063619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Safety Program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25635" y="1944780"/>
            <a:ext cx="130843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CLK LSI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4434878" y="4204963"/>
            <a:ext cx="3601109" cy="1509891"/>
            <a:chOff x="0" y="0"/>
            <a:chExt cx="1117720" cy="46864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17720" cy="468643"/>
            </a:xfrm>
            <a:custGeom>
              <a:avLst/>
              <a:gdLst/>
              <a:ahLst/>
              <a:cxnLst/>
              <a:rect r="r" b="b" t="t" l="l"/>
              <a:pathLst>
                <a:path h="468643" w="1117720">
                  <a:moveTo>
                    <a:pt x="109643" y="0"/>
                  </a:moveTo>
                  <a:lnTo>
                    <a:pt x="1008076" y="0"/>
                  </a:lnTo>
                  <a:cubicBezTo>
                    <a:pt x="1037156" y="0"/>
                    <a:pt x="1065044" y="11552"/>
                    <a:pt x="1085606" y="32114"/>
                  </a:cubicBezTo>
                  <a:cubicBezTo>
                    <a:pt x="1106168" y="52676"/>
                    <a:pt x="1117720" y="80564"/>
                    <a:pt x="1117720" y="109643"/>
                  </a:cubicBezTo>
                  <a:lnTo>
                    <a:pt x="1117720" y="359000"/>
                  </a:lnTo>
                  <a:cubicBezTo>
                    <a:pt x="1117720" y="388079"/>
                    <a:pt x="1106168" y="415967"/>
                    <a:pt x="1085606" y="436529"/>
                  </a:cubicBezTo>
                  <a:cubicBezTo>
                    <a:pt x="1065044" y="457092"/>
                    <a:pt x="1037156" y="468643"/>
                    <a:pt x="1008076" y="468643"/>
                  </a:cubicBezTo>
                  <a:lnTo>
                    <a:pt x="109643" y="468643"/>
                  </a:lnTo>
                  <a:cubicBezTo>
                    <a:pt x="80564" y="468643"/>
                    <a:pt x="52676" y="457092"/>
                    <a:pt x="32114" y="436529"/>
                  </a:cubicBezTo>
                  <a:cubicBezTo>
                    <a:pt x="11552" y="415967"/>
                    <a:pt x="0" y="388079"/>
                    <a:pt x="0" y="359000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17720" cy="497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4640866" y="4338260"/>
            <a:ext cx="3189134" cy="106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/* USER CODE BEGIN 3     </a:t>
            </a:r>
          </a:p>
          <a:p>
            <a:pPr algn="l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HAL</a:t>
            </a: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_Delay(100);</a:t>
            </a:r>
          </a:p>
          <a:p>
            <a:pPr algn="l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HAL</a:t>
            </a: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_IWDG_Refresh(&amp;hiwdg);</a:t>
            </a:r>
          </a:p>
          <a:p>
            <a:pPr algn="l">
              <a:lnSpc>
                <a:spcPts val="2036"/>
              </a:lnSpc>
            </a:pPr>
            <a:r>
              <a:rPr lang="en-US" sz="1697">
                <a:solidFill>
                  <a:srgbClr val="274D10"/>
                </a:solidFill>
                <a:latin typeface="Poppins"/>
                <a:ea typeface="Poppins"/>
                <a:cs typeface="Poppins"/>
                <a:sym typeface="Poppins"/>
              </a:rP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604083"/>
            <a:ext cx="13457222" cy="7078835"/>
          </a:xfrm>
          <a:custGeom>
            <a:avLst/>
            <a:gdLst/>
            <a:ahLst/>
            <a:cxnLst/>
            <a:rect r="r" b="b" t="t" l="l"/>
            <a:pathLst>
              <a:path h="7078835" w="13457222">
                <a:moveTo>
                  <a:pt x="0" y="0"/>
                </a:moveTo>
                <a:lnTo>
                  <a:pt x="13457222" y="0"/>
                </a:lnTo>
                <a:lnTo>
                  <a:pt x="13457222" y="7078834"/>
                </a:lnTo>
                <a:lnTo>
                  <a:pt x="0" y="70788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MOTOR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13068" y="1375813"/>
            <a:ext cx="13861865" cy="7360928"/>
          </a:xfrm>
          <a:custGeom>
            <a:avLst/>
            <a:gdLst/>
            <a:ahLst/>
            <a:cxnLst/>
            <a:rect r="r" b="b" t="t" l="l"/>
            <a:pathLst>
              <a:path h="7360928" w="13861865">
                <a:moveTo>
                  <a:pt x="0" y="0"/>
                </a:moveTo>
                <a:lnTo>
                  <a:pt x="13861864" y="0"/>
                </a:lnTo>
                <a:lnTo>
                  <a:pt x="13861864" y="7360928"/>
                </a:lnTo>
                <a:lnTo>
                  <a:pt x="0" y="736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92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SERVO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550469"/>
            <a:ext cx="13457222" cy="7011615"/>
          </a:xfrm>
          <a:custGeom>
            <a:avLst/>
            <a:gdLst/>
            <a:ahLst/>
            <a:cxnLst/>
            <a:rect r="r" b="b" t="t" l="l"/>
            <a:pathLst>
              <a:path h="7011615" w="13457222">
                <a:moveTo>
                  <a:pt x="0" y="0"/>
                </a:moveTo>
                <a:lnTo>
                  <a:pt x="13457222" y="0"/>
                </a:lnTo>
                <a:lnTo>
                  <a:pt x="13457222" y="7011615"/>
                </a:lnTo>
                <a:lnTo>
                  <a:pt x="0" y="7011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95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02310" y="687387"/>
            <a:ext cx="10683380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SOIL MOISTURE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08817" y="1425518"/>
            <a:ext cx="13870365" cy="7261517"/>
          </a:xfrm>
          <a:custGeom>
            <a:avLst/>
            <a:gdLst/>
            <a:ahLst/>
            <a:cxnLst/>
            <a:rect r="r" b="b" t="t" l="l"/>
            <a:pathLst>
              <a:path h="7261517" w="13870365">
                <a:moveTo>
                  <a:pt x="0" y="0"/>
                </a:moveTo>
                <a:lnTo>
                  <a:pt x="13870366" y="0"/>
                </a:lnTo>
                <a:lnTo>
                  <a:pt x="13870366" y="7261517"/>
                </a:lnTo>
                <a:lnTo>
                  <a:pt x="0" y="7261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44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GRIPPER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09860" y="1410147"/>
            <a:ext cx="14262299" cy="7466705"/>
          </a:xfrm>
          <a:custGeom>
            <a:avLst/>
            <a:gdLst/>
            <a:ahLst/>
            <a:cxnLst/>
            <a:rect r="r" b="b" t="t" l="l"/>
            <a:pathLst>
              <a:path h="7466705" w="14262299">
                <a:moveTo>
                  <a:pt x="0" y="0"/>
                </a:moveTo>
                <a:lnTo>
                  <a:pt x="14262299" y="0"/>
                </a:lnTo>
                <a:lnTo>
                  <a:pt x="14262299" y="7466706"/>
                </a:lnTo>
                <a:lnTo>
                  <a:pt x="0" y="7466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744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NRF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15389" y="1358656"/>
            <a:ext cx="13457222" cy="7179665"/>
          </a:xfrm>
          <a:custGeom>
            <a:avLst/>
            <a:gdLst/>
            <a:ahLst/>
            <a:cxnLst/>
            <a:rect r="r" b="b" t="t" l="l"/>
            <a:pathLst>
              <a:path h="7179665" w="13457222">
                <a:moveTo>
                  <a:pt x="0" y="0"/>
                </a:moveTo>
                <a:lnTo>
                  <a:pt x="13457222" y="0"/>
                </a:lnTo>
                <a:lnTo>
                  <a:pt x="13457222" y="7179665"/>
                </a:lnTo>
                <a:lnTo>
                  <a:pt x="0" y="71796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43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11437" y="506902"/>
            <a:ext cx="9473423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MECHANISM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38754" y="1358656"/>
            <a:ext cx="13804510" cy="7261517"/>
          </a:xfrm>
          <a:custGeom>
            <a:avLst/>
            <a:gdLst/>
            <a:ahLst/>
            <a:cxnLst/>
            <a:rect r="r" b="b" t="t" l="l"/>
            <a:pathLst>
              <a:path h="7261517" w="13804510">
                <a:moveTo>
                  <a:pt x="0" y="0"/>
                </a:moveTo>
                <a:lnTo>
                  <a:pt x="13804510" y="0"/>
                </a:lnTo>
                <a:lnTo>
                  <a:pt x="13804510" y="7261517"/>
                </a:lnTo>
                <a:lnTo>
                  <a:pt x="0" y="72615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693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37579" y="433617"/>
            <a:ext cx="1021284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UNIT TESTING INTEGRATION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010931" y="1303193"/>
            <a:ext cx="13959484" cy="7316980"/>
            <a:chOff x="0" y="0"/>
            <a:chExt cx="18612646" cy="9755973"/>
          </a:xfrm>
        </p:grpSpPr>
        <p:pic>
          <p:nvPicPr>
            <p:cNvPr name="Picture 11" id="11">
              <a:hlinkClick action="ppaction://media"/>
            </p:cNvPr>
            <p:cNvPicPr>
              <a:picLocks noChangeAspect="true"/>
            </p:cNvPicPr>
            <p:nvPr>
              <a:videoFile r:link="rId7"/>
              <p:extLst>
                <p:ext uri="{DAA4B4D4-6D71-4841-9C94-3DE7FCFB9230}">
                  <p14:media xmlns:p14="http://schemas.microsoft.com/office/powerpoint/2010/main" r:embed="rId8"/>
                </p:ext>
              </p:extLst>
            </p:nvPr>
          </p:nvPicPr>
          <p:blipFill>
            <a:blip r:embed="rId6"/>
            <a:srcRect l="0" t="0" r="0" b="0"/>
            <a:stretch>
              <a:fillRect/>
            </a:stretch>
          </p:blipFill>
          <p:spPr>
            <a:xfrm flipH="false" flipV="false" rot="0">
              <a:off x="0" y="1907240"/>
              <a:ext cx="11693469" cy="6577576"/>
            </a:xfrm>
            <a:prstGeom prst="rect">
              <a:avLst/>
            </a:prstGeom>
          </p:spPr>
        </p:pic>
        <p:pic>
          <p:nvPicPr>
            <p:cNvPr name="Picture 12" id="12">
              <a:hlinkClick action="ppaction://media"/>
            </p:cNvPr>
            <p:cNvPicPr>
              <a:picLocks noChangeAspect="true"/>
            </p:cNvPicPr>
            <p:nvPr>
              <a:videoFile r:link="rId10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13192661" y="0"/>
              <a:ext cx="5419985" cy="9755973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4911437" y="506902"/>
            <a:ext cx="8465125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PROGRESS SIMULASI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6782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482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6257" y="8188201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14487">
            <a:off x="556584" y="620544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4049257" y="66106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33945" y="3195699"/>
            <a:ext cx="11554055" cy="7091301"/>
          </a:xfrm>
          <a:custGeom>
            <a:avLst/>
            <a:gdLst/>
            <a:ahLst/>
            <a:cxnLst/>
            <a:rect r="r" b="b" t="t" l="l"/>
            <a:pathLst>
              <a:path h="7091301" w="11554055">
                <a:moveTo>
                  <a:pt x="0" y="0"/>
                </a:moveTo>
                <a:lnTo>
                  <a:pt x="11554055" y="0"/>
                </a:lnTo>
                <a:lnTo>
                  <a:pt x="11554055" y="7091301"/>
                </a:lnTo>
                <a:lnTo>
                  <a:pt x="0" y="7091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67581"/>
            <a:ext cx="10103298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sz="84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AGRICULTURAL</a:t>
            </a:r>
          </a:p>
          <a:p>
            <a:pPr algn="l">
              <a:lnSpc>
                <a:spcPts val="9434"/>
              </a:lnSpc>
            </a:pPr>
            <a:r>
              <a:rPr lang="en-US" sz="84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ROBOT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41211"/>
            <a:ext cx="5705245" cy="118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3774" b="true">
                <a:solidFill>
                  <a:srgbClr val="274D10"/>
                </a:solidFill>
                <a:latin typeface="Poppins Bold"/>
                <a:ea typeface="Poppins Bold"/>
                <a:cs typeface="Poppins Bold"/>
                <a:sym typeface="Poppins Bold"/>
              </a:rPr>
              <a:t>Solusi Tepat untuk Petani Cerdas!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11927" y="3079311"/>
            <a:ext cx="12256188" cy="7384353"/>
          </a:xfrm>
          <a:custGeom>
            <a:avLst/>
            <a:gdLst/>
            <a:ahLst/>
            <a:cxnLst/>
            <a:rect r="r" b="b" t="t" l="l"/>
            <a:pathLst>
              <a:path h="7384353" w="12256188">
                <a:moveTo>
                  <a:pt x="0" y="0"/>
                </a:moveTo>
                <a:lnTo>
                  <a:pt x="12256188" y="0"/>
                </a:lnTo>
                <a:lnTo>
                  <a:pt x="12256188" y="7384353"/>
                </a:lnTo>
                <a:lnTo>
                  <a:pt x="0" y="7384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76782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4482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6257" y="8188201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14487">
            <a:off x="556584" y="620544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95229">
            <a:off x="14049257" y="66106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667581"/>
            <a:ext cx="10103298" cy="2411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34"/>
              </a:lnSpc>
            </a:pPr>
            <a:r>
              <a:rPr lang="en-US" sz="84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INNOVATION IN AGRICULTURE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07681" y="4140273"/>
            <a:ext cx="5969059" cy="2223475"/>
          </a:xfrm>
          <a:custGeom>
            <a:avLst/>
            <a:gdLst/>
            <a:ahLst/>
            <a:cxnLst/>
            <a:rect r="r" b="b" t="t" l="l"/>
            <a:pathLst>
              <a:path h="2223475" w="5969059">
                <a:moveTo>
                  <a:pt x="0" y="0"/>
                </a:moveTo>
                <a:lnTo>
                  <a:pt x="5969059" y="0"/>
                </a:lnTo>
                <a:lnTo>
                  <a:pt x="5969059" y="2223474"/>
                </a:lnTo>
                <a:lnTo>
                  <a:pt x="0" y="22234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6742" y="7737058"/>
            <a:ext cx="18524742" cy="2549942"/>
            <a:chOff x="0" y="0"/>
            <a:chExt cx="4878944" cy="6715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78944" cy="671590"/>
            </a:xfrm>
            <a:custGeom>
              <a:avLst/>
              <a:gdLst/>
              <a:ahLst/>
              <a:cxnLst/>
              <a:rect r="r" b="b" t="t" l="l"/>
              <a:pathLst>
                <a:path h="671590" w="4878944">
                  <a:moveTo>
                    <a:pt x="0" y="0"/>
                  </a:moveTo>
                  <a:lnTo>
                    <a:pt x="4878944" y="0"/>
                  </a:lnTo>
                  <a:lnTo>
                    <a:pt x="4878944" y="671590"/>
                  </a:lnTo>
                  <a:lnTo>
                    <a:pt x="0" y="671590"/>
                  </a:lnTo>
                  <a:close/>
                </a:path>
              </a:pathLst>
            </a:custGeom>
            <a:solidFill>
              <a:srgbClr val="73944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878944" cy="7001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72679" y="2165365"/>
            <a:ext cx="3809645" cy="5571693"/>
          </a:xfrm>
          <a:custGeom>
            <a:avLst/>
            <a:gdLst/>
            <a:ahLst/>
            <a:cxnLst/>
            <a:rect r="r" b="b" t="t" l="l"/>
            <a:pathLst>
              <a:path h="5571693" w="3809645">
                <a:moveTo>
                  <a:pt x="0" y="0"/>
                </a:moveTo>
                <a:lnTo>
                  <a:pt x="3809646" y="0"/>
                </a:lnTo>
                <a:lnTo>
                  <a:pt x="3809646" y="5571693"/>
                </a:lnTo>
                <a:lnTo>
                  <a:pt x="0" y="5571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2559" y="4951211"/>
            <a:ext cx="2340424" cy="3044454"/>
          </a:xfrm>
          <a:custGeom>
            <a:avLst/>
            <a:gdLst/>
            <a:ahLst/>
            <a:cxnLst/>
            <a:rect r="r" b="b" t="t" l="l"/>
            <a:pathLst>
              <a:path h="3044454" w="2340424">
                <a:moveTo>
                  <a:pt x="0" y="0"/>
                </a:moveTo>
                <a:lnTo>
                  <a:pt x="2340424" y="0"/>
                </a:lnTo>
                <a:lnTo>
                  <a:pt x="2340424" y="3044454"/>
                </a:lnTo>
                <a:lnTo>
                  <a:pt x="0" y="30444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20864" y="4345931"/>
            <a:ext cx="2322922" cy="3391127"/>
          </a:xfrm>
          <a:custGeom>
            <a:avLst/>
            <a:gdLst/>
            <a:ahLst/>
            <a:cxnLst/>
            <a:rect r="r" b="b" t="t" l="l"/>
            <a:pathLst>
              <a:path h="3391127" w="2322922">
                <a:moveTo>
                  <a:pt x="0" y="0"/>
                </a:moveTo>
                <a:lnTo>
                  <a:pt x="2322922" y="0"/>
                </a:lnTo>
                <a:lnTo>
                  <a:pt x="2322922" y="3391127"/>
                </a:lnTo>
                <a:lnTo>
                  <a:pt x="0" y="339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423320" y="3228445"/>
            <a:ext cx="5521526" cy="281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99"/>
              </a:lnSpc>
            </a:pPr>
            <a:r>
              <a:rPr lang="en-US" sz="99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TERIMA KASIH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6782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5799" y="5461265"/>
            <a:ext cx="5310324" cy="5031532"/>
          </a:xfrm>
          <a:custGeom>
            <a:avLst/>
            <a:gdLst/>
            <a:ahLst/>
            <a:cxnLst/>
            <a:rect r="r" b="b" t="t" l="l"/>
            <a:pathLst>
              <a:path h="5031532" w="5310324">
                <a:moveTo>
                  <a:pt x="0" y="0"/>
                </a:moveTo>
                <a:lnTo>
                  <a:pt x="5310324" y="0"/>
                </a:lnTo>
                <a:lnTo>
                  <a:pt x="5310324" y="5031532"/>
                </a:lnTo>
                <a:lnTo>
                  <a:pt x="0" y="5031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4482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216257" y="8188201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214487">
            <a:off x="556584" y="620544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695229">
            <a:off x="14049257" y="66106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10408" y="2072683"/>
            <a:ext cx="15067184" cy="387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5"/>
              </a:lnSpc>
            </a:pPr>
            <a:r>
              <a:rPr lang="en-US" sz="5500">
                <a:solidFill>
                  <a:srgbClr val="274D10"/>
                </a:solidFill>
                <a:latin typeface="Bree Serif"/>
                <a:ea typeface="Bree Serif"/>
                <a:cs typeface="Bree Serif"/>
                <a:sym typeface="Bree Serif"/>
              </a:rPr>
              <a:t>AgroBot </a:t>
            </a:r>
            <a:r>
              <a:rPr lang="en-US" sz="5500">
                <a:solidFill>
                  <a:srgbClr val="739446"/>
                </a:solidFill>
                <a:latin typeface="Bree Serif"/>
                <a:ea typeface="Bree Serif"/>
                <a:cs typeface="Bree Serif"/>
                <a:sym typeface="Bree Serif"/>
              </a:rPr>
              <a:t>: Autonomous Hybrid Vehicle Robot Sprayer Otomatis untuk Pengendalian Agriculture Berbasis Watchdog System Guna Memitigasi Kegagalan Panen</a:t>
            </a:r>
          </a:p>
          <a:p>
            <a:pPr algn="ctr">
              <a:lnSpc>
                <a:spcPts val="61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95229">
            <a:off x="9778110" y="97840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4487">
            <a:off x="9030605" y="-2598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47267" y="2176803"/>
            <a:ext cx="6903724" cy="4357976"/>
          </a:xfrm>
          <a:custGeom>
            <a:avLst/>
            <a:gdLst/>
            <a:ahLst/>
            <a:cxnLst/>
            <a:rect r="r" b="b" t="t" l="l"/>
            <a:pathLst>
              <a:path h="4357976" w="6903724">
                <a:moveTo>
                  <a:pt x="0" y="0"/>
                </a:moveTo>
                <a:lnTo>
                  <a:pt x="6903724" y="0"/>
                </a:lnTo>
                <a:lnTo>
                  <a:pt x="6903724" y="4357975"/>
                </a:lnTo>
                <a:lnTo>
                  <a:pt x="0" y="43579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00453"/>
            <a:ext cx="1273282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Apa Itu AgroBot?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9494" y="2553040"/>
            <a:ext cx="9594197" cy="442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Agrobot adalah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Robot berbasis STM32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yang dapat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bergerak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mengambil barang,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serta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memantau 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dan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menyesuaikan kondisi lingkungan secara otomatis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ctr">
              <a:lnSpc>
                <a:spcPts val="3200"/>
              </a:lnSpc>
            </a:pPr>
          </a:p>
          <a:p>
            <a:pPr algn="ctr">
              <a:lnSpc>
                <a:spcPts val="3200"/>
              </a:lnSpc>
            </a:pP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Robot ini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dikendalikan 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melalui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joystick 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dengan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STM32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sebagai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unit pemroses,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berkomunikasi 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melalui modul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NRF24L01.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Motor roda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digerakkan menggunakan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PWM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, sementara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motor servo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dan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 relay pompa DC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memungkinkan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 robot mengambil barang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atau </a:t>
            </a:r>
            <a:r>
              <a:rPr lang="en-US" sz="2667" b="true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menyiram tanaman</a:t>
            </a:r>
            <a:r>
              <a:rPr lang="en-US" sz="2667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ctr">
              <a:lnSpc>
                <a:spcPts val="32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10178" y="7372690"/>
            <a:ext cx="14983707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b="true" sz="2599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Soil Moisture dan DHT11 memantau lingkungan secara real-time, </a:t>
            </a:r>
            <a:r>
              <a:rPr lang="en-US" sz="2599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menampilkan data pada LCD TFT di robot dan joystick. Jika kelembapan tanah rendah, pompa air otomatis menyiram tanaman. </a:t>
            </a:r>
            <a:r>
              <a:rPr lang="en-US" b="true" sz="2599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Agrobot dapat beroperasi secara otonom</a:t>
            </a:r>
            <a:r>
              <a:rPr lang="en-US" sz="2599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 atau </a:t>
            </a:r>
            <a:r>
              <a:rPr lang="en-US" b="true" sz="2599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dikendalikan jarak jauh</a:t>
            </a:r>
            <a:r>
              <a:rPr lang="en-US" sz="2599">
                <a:solidFill>
                  <a:srgbClr val="739446"/>
                </a:solidFill>
                <a:latin typeface="Poppins"/>
                <a:ea typeface="Poppins"/>
                <a:cs typeface="Poppins"/>
                <a:sym typeface="Poppins"/>
              </a:rPr>
              <a:t>, mendukung </a:t>
            </a:r>
            <a:r>
              <a:rPr lang="en-US" b="true" sz="2599">
                <a:solidFill>
                  <a:srgbClr val="739446"/>
                </a:solidFill>
                <a:latin typeface="Poppins Bold"/>
                <a:ea typeface="Poppins Bold"/>
                <a:cs typeface="Poppins Bold"/>
                <a:sym typeface="Poppins Bold"/>
              </a:rPr>
              <a:t>pertanian pintar dan logistik otomatis.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95229">
            <a:off x="8299495" y="879867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5" y="0"/>
                </a:lnTo>
                <a:lnTo>
                  <a:pt x="569115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214487">
            <a:off x="7867544" y="-91404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1193" y="2727897"/>
            <a:ext cx="1506793" cy="1395667"/>
          </a:xfrm>
          <a:custGeom>
            <a:avLst/>
            <a:gdLst/>
            <a:ahLst/>
            <a:cxnLst/>
            <a:rect r="r" b="b" t="t" l="l"/>
            <a:pathLst>
              <a:path h="1395667" w="1506793">
                <a:moveTo>
                  <a:pt x="0" y="0"/>
                </a:moveTo>
                <a:lnTo>
                  <a:pt x="1506793" y="0"/>
                </a:lnTo>
                <a:lnTo>
                  <a:pt x="1506793" y="1395668"/>
                </a:lnTo>
                <a:lnTo>
                  <a:pt x="0" y="13956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1193" y="5149991"/>
            <a:ext cx="1506793" cy="1395667"/>
          </a:xfrm>
          <a:custGeom>
            <a:avLst/>
            <a:gdLst/>
            <a:ahLst/>
            <a:cxnLst/>
            <a:rect r="r" b="b" t="t" l="l"/>
            <a:pathLst>
              <a:path h="1395667" w="1506793">
                <a:moveTo>
                  <a:pt x="0" y="0"/>
                </a:moveTo>
                <a:lnTo>
                  <a:pt x="1506793" y="0"/>
                </a:lnTo>
                <a:lnTo>
                  <a:pt x="1506793" y="1395667"/>
                </a:lnTo>
                <a:lnTo>
                  <a:pt x="0" y="1395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193" y="7574358"/>
            <a:ext cx="1531275" cy="1418344"/>
          </a:xfrm>
          <a:custGeom>
            <a:avLst/>
            <a:gdLst/>
            <a:ahLst/>
            <a:cxnLst/>
            <a:rect r="r" b="b" t="t" l="l"/>
            <a:pathLst>
              <a:path h="1418344" w="1531275">
                <a:moveTo>
                  <a:pt x="0" y="0"/>
                </a:moveTo>
                <a:lnTo>
                  <a:pt x="1531275" y="0"/>
                </a:lnTo>
                <a:lnTo>
                  <a:pt x="1531275" y="1418344"/>
                </a:lnTo>
                <a:lnTo>
                  <a:pt x="0" y="14183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00453"/>
            <a:ext cx="12732827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Tujuan AgroBot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61527" y="163108"/>
            <a:ext cx="4054437" cy="1510278"/>
          </a:xfrm>
          <a:custGeom>
            <a:avLst/>
            <a:gdLst/>
            <a:ahLst/>
            <a:cxnLst/>
            <a:rect r="r" b="b" t="t" l="l"/>
            <a:pathLst>
              <a:path h="1510278" w="4054437">
                <a:moveTo>
                  <a:pt x="0" y="0"/>
                </a:moveTo>
                <a:lnTo>
                  <a:pt x="4054437" y="0"/>
                </a:lnTo>
                <a:lnTo>
                  <a:pt x="4054437" y="1510278"/>
                </a:lnTo>
                <a:lnTo>
                  <a:pt x="0" y="15102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09549" y="2802161"/>
            <a:ext cx="1530623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7394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Mer</a:t>
            </a:r>
            <a:r>
              <a:rPr lang="en-US" sz="3399" b="true">
                <a:solidFill>
                  <a:srgbClr val="7394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ancang dan mengembangkan AgroBot sebagai robot sprayer otomatis yang dilengkapi dengan sistem watchdog.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9549" y="5092841"/>
            <a:ext cx="14749576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7394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Menguji kemampuan sistem watchdog dalam memantau performa robot secara real-time dan melakukan tindakan korektif saat terjadi gangguan.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9724" y="7488633"/>
            <a:ext cx="15306239" cy="166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73944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Menganalisis kemampuan AgroBot dalam mendeteksi area target penyemprotan secara presisi guna meningkatkan hasil pertanian dan memitigasi risiko kegagalan panen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69392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39619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7960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11293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836247" y="8620173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3866788" y="1214504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2"/>
                </a:lnTo>
                <a:lnTo>
                  <a:pt x="0" y="1138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214487">
            <a:off x="-113004" y="4112045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1" y="0"/>
                </a:lnTo>
                <a:lnTo>
                  <a:pt x="944231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12844">
            <a:off x="1337607" y="-1122526"/>
            <a:ext cx="1797213" cy="2628465"/>
          </a:xfrm>
          <a:custGeom>
            <a:avLst/>
            <a:gdLst/>
            <a:ahLst/>
            <a:cxnLst/>
            <a:rect r="r" b="b" t="t" l="l"/>
            <a:pathLst>
              <a:path h="2628465" w="1797213">
                <a:moveTo>
                  <a:pt x="0" y="0"/>
                </a:moveTo>
                <a:lnTo>
                  <a:pt x="1797212" y="0"/>
                </a:lnTo>
                <a:lnTo>
                  <a:pt x="1797212" y="2628465"/>
                </a:lnTo>
                <a:lnTo>
                  <a:pt x="0" y="26284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677688" y="2362070"/>
            <a:ext cx="2579703" cy="2694207"/>
          </a:xfrm>
          <a:custGeom>
            <a:avLst/>
            <a:gdLst/>
            <a:ahLst/>
            <a:cxnLst/>
            <a:rect r="r" b="b" t="t" l="l"/>
            <a:pathLst>
              <a:path h="2694207" w="2579703">
                <a:moveTo>
                  <a:pt x="0" y="0"/>
                </a:moveTo>
                <a:lnTo>
                  <a:pt x="2579704" y="0"/>
                </a:lnTo>
                <a:lnTo>
                  <a:pt x="2579704" y="2694207"/>
                </a:lnTo>
                <a:lnTo>
                  <a:pt x="0" y="2694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79319" y="2306601"/>
            <a:ext cx="3472898" cy="4891406"/>
          </a:xfrm>
          <a:custGeom>
            <a:avLst/>
            <a:gdLst/>
            <a:ahLst/>
            <a:cxnLst/>
            <a:rect r="r" b="b" t="t" l="l"/>
            <a:pathLst>
              <a:path h="4891406" w="3472898">
                <a:moveTo>
                  <a:pt x="0" y="0"/>
                </a:moveTo>
                <a:lnTo>
                  <a:pt x="3472898" y="0"/>
                </a:lnTo>
                <a:lnTo>
                  <a:pt x="3472898" y="4891406"/>
                </a:lnTo>
                <a:lnTo>
                  <a:pt x="0" y="4891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85717" y="2810568"/>
            <a:ext cx="8070051" cy="2676187"/>
          </a:xfrm>
          <a:custGeom>
            <a:avLst/>
            <a:gdLst/>
            <a:ahLst/>
            <a:cxnLst/>
            <a:rect r="r" b="b" t="t" l="l"/>
            <a:pathLst>
              <a:path h="2676187" w="8070051">
                <a:moveTo>
                  <a:pt x="0" y="0"/>
                </a:moveTo>
                <a:lnTo>
                  <a:pt x="8070051" y="0"/>
                </a:lnTo>
                <a:lnTo>
                  <a:pt x="8070051" y="2676187"/>
                </a:lnTo>
                <a:lnTo>
                  <a:pt x="0" y="26761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80393" y="5681802"/>
            <a:ext cx="1250496" cy="1845750"/>
          </a:xfrm>
          <a:custGeom>
            <a:avLst/>
            <a:gdLst/>
            <a:ahLst/>
            <a:cxnLst/>
            <a:rect r="r" b="b" t="t" l="l"/>
            <a:pathLst>
              <a:path h="1845750" w="1250496">
                <a:moveTo>
                  <a:pt x="0" y="0"/>
                </a:moveTo>
                <a:lnTo>
                  <a:pt x="1250495" y="0"/>
                </a:lnTo>
                <a:lnTo>
                  <a:pt x="1250495" y="1845750"/>
                </a:lnTo>
                <a:lnTo>
                  <a:pt x="0" y="1845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152538">
            <a:off x="11063800" y="5653405"/>
            <a:ext cx="1301966" cy="1707497"/>
          </a:xfrm>
          <a:custGeom>
            <a:avLst/>
            <a:gdLst/>
            <a:ahLst/>
            <a:cxnLst/>
            <a:rect r="r" b="b" t="t" l="l"/>
            <a:pathLst>
              <a:path h="1707497" w="1301966">
                <a:moveTo>
                  <a:pt x="0" y="0"/>
                </a:moveTo>
                <a:lnTo>
                  <a:pt x="1301966" y="0"/>
                </a:lnTo>
                <a:lnTo>
                  <a:pt x="1301966" y="1707497"/>
                </a:lnTo>
                <a:lnTo>
                  <a:pt x="0" y="1707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77846" y="6094805"/>
            <a:ext cx="734451" cy="734451"/>
          </a:xfrm>
          <a:custGeom>
            <a:avLst/>
            <a:gdLst/>
            <a:ahLst/>
            <a:cxnLst/>
            <a:rect r="r" b="b" t="t" l="l"/>
            <a:pathLst>
              <a:path h="734451" w="734451">
                <a:moveTo>
                  <a:pt x="0" y="0"/>
                </a:moveTo>
                <a:lnTo>
                  <a:pt x="734451" y="0"/>
                </a:lnTo>
                <a:lnTo>
                  <a:pt x="734451" y="734451"/>
                </a:lnTo>
                <a:lnTo>
                  <a:pt x="0" y="734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836111" y="5966701"/>
            <a:ext cx="540452" cy="540452"/>
          </a:xfrm>
          <a:custGeom>
            <a:avLst/>
            <a:gdLst/>
            <a:ahLst/>
            <a:cxnLst/>
            <a:rect r="r" b="b" t="t" l="l"/>
            <a:pathLst>
              <a:path h="540452" w="540452">
                <a:moveTo>
                  <a:pt x="0" y="0"/>
                </a:moveTo>
                <a:lnTo>
                  <a:pt x="540452" y="0"/>
                </a:lnTo>
                <a:lnTo>
                  <a:pt x="540452" y="540452"/>
                </a:lnTo>
                <a:lnTo>
                  <a:pt x="0" y="540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471845" y="5486755"/>
            <a:ext cx="540452" cy="540452"/>
          </a:xfrm>
          <a:custGeom>
            <a:avLst/>
            <a:gdLst/>
            <a:ahLst/>
            <a:cxnLst/>
            <a:rect r="r" b="b" t="t" l="l"/>
            <a:pathLst>
              <a:path h="540452" w="540452">
                <a:moveTo>
                  <a:pt x="0" y="0"/>
                </a:moveTo>
                <a:lnTo>
                  <a:pt x="540452" y="0"/>
                </a:lnTo>
                <a:lnTo>
                  <a:pt x="540452" y="540452"/>
                </a:lnTo>
                <a:lnTo>
                  <a:pt x="0" y="540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911437" y="822555"/>
            <a:ext cx="8465125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9"/>
              </a:lnSpc>
            </a:pPr>
            <a:r>
              <a:rPr lang="en-US" sz="5399">
                <a:solidFill>
                  <a:srgbClr val="739446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TINJAUAN PUSTAKA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3269" y="7361395"/>
            <a:ext cx="59049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274D1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Dokumen Standar MISRA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6279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76782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44827" y="8644302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33815" y="8474707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8" y="0"/>
                </a:lnTo>
                <a:lnTo>
                  <a:pt x="4546098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214487">
            <a:off x="556584" y="6205441"/>
            <a:ext cx="944232" cy="1888463"/>
          </a:xfrm>
          <a:custGeom>
            <a:avLst/>
            <a:gdLst/>
            <a:ahLst/>
            <a:cxnLst/>
            <a:rect r="r" b="b" t="t" l="l"/>
            <a:pathLst>
              <a:path h="1888463" w="944232">
                <a:moveTo>
                  <a:pt x="0" y="0"/>
                </a:moveTo>
                <a:lnTo>
                  <a:pt x="944232" y="0"/>
                </a:lnTo>
                <a:lnTo>
                  <a:pt x="944232" y="1888463"/>
                </a:lnTo>
                <a:lnTo>
                  <a:pt x="0" y="1888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95229">
            <a:off x="14049257" y="661069"/>
            <a:ext cx="569116" cy="1138231"/>
          </a:xfrm>
          <a:custGeom>
            <a:avLst/>
            <a:gdLst/>
            <a:ahLst/>
            <a:cxnLst/>
            <a:rect r="r" b="b" t="t" l="l"/>
            <a:pathLst>
              <a:path h="1138231" w="569116">
                <a:moveTo>
                  <a:pt x="0" y="0"/>
                </a:moveTo>
                <a:lnTo>
                  <a:pt x="569116" y="0"/>
                </a:lnTo>
                <a:lnTo>
                  <a:pt x="569116" y="1138231"/>
                </a:lnTo>
                <a:lnTo>
                  <a:pt x="0" y="1138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37020" y="2496393"/>
            <a:ext cx="8656742" cy="5691808"/>
          </a:xfrm>
          <a:custGeom>
            <a:avLst/>
            <a:gdLst/>
            <a:ahLst/>
            <a:cxnLst/>
            <a:rect r="r" b="b" t="t" l="l"/>
            <a:pathLst>
              <a:path h="5691808" w="8656742">
                <a:moveTo>
                  <a:pt x="0" y="0"/>
                </a:moveTo>
                <a:lnTo>
                  <a:pt x="8656742" y="0"/>
                </a:lnTo>
                <a:lnTo>
                  <a:pt x="8656742" y="5691808"/>
                </a:lnTo>
                <a:lnTo>
                  <a:pt x="0" y="5691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55086" y="8474707"/>
            <a:ext cx="4546098" cy="2471941"/>
          </a:xfrm>
          <a:custGeom>
            <a:avLst/>
            <a:gdLst/>
            <a:ahLst/>
            <a:cxnLst/>
            <a:rect r="r" b="b" t="t" l="l"/>
            <a:pathLst>
              <a:path h="2471941" w="4546098">
                <a:moveTo>
                  <a:pt x="0" y="0"/>
                </a:moveTo>
                <a:lnTo>
                  <a:pt x="4546099" y="0"/>
                </a:lnTo>
                <a:lnTo>
                  <a:pt x="4546099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34951" y="847725"/>
            <a:ext cx="7437834" cy="1658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</a:pPr>
            <a:r>
              <a:rPr lang="en-US" sz="9699">
                <a:solidFill>
                  <a:srgbClr val="274D10"/>
                </a:solidFill>
                <a:latin typeface="Bree Serif"/>
                <a:ea typeface="Bree Serif"/>
                <a:cs typeface="Bree Serif"/>
                <a:sym typeface="Bree Serif"/>
              </a:rPr>
              <a:t>METODOLOGI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DAGh3dIt_SU</dc:identifier>
  <dcterms:modified xsi:type="dcterms:W3CDTF">2011-08-01T06:04:30Z</dcterms:modified>
  <cp:revision>1</cp:revision>
  <dc:title>Hijau 3D Ilustratif Energi Terbarukan Presentasi</dc:title>
</cp:coreProperties>
</file>